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notesMasterIdLst>
    <p:notesMasterId r:id="rId24"/>
  </p:notesMasterIdLst>
  <p:handoutMasterIdLst>
    <p:handoutMasterId r:id="rId25"/>
  </p:handoutMasterIdLst>
  <p:sldIdLst>
    <p:sldId id="256" r:id="rId2"/>
    <p:sldId id="257" r:id="rId3"/>
    <p:sldId id="258" r:id="rId4"/>
    <p:sldId id="259" r:id="rId5"/>
    <p:sldId id="260" r:id="rId6"/>
    <p:sldId id="272" r:id="rId7"/>
    <p:sldId id="261" r:id="rId8"/>
    <p:sldId id="262" r:id="rId9"/>
    <p:sldId id="263" r:id="rId10"/>
    <p:sldId id="276" r:id="rId11"/>
    <p:sldId id="264" r:id="rId12"/>
    <p:sldId id="265" r:id="rId13"/>
    <p:sldId id="277" r:id="rId14"/>
    <p:sldId id="275" r:id="rId15"/>
    <p:sldId id="266" r:id="rId16"/>
    <p:sldId id="268" r:id="rId17"/>
    <p:sldId id="267" r:id="rId18"/>
    <p:sldId id="269" r:id="rId19"/>
    <p:sldId id="278" r:id="rId20"/>
    <p:sldId id="274" r:id="rId21"/>
    <p:sldId id="279" r:id="rId22"/>
    <p:sldId id="280"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 F" userId="2d11d0aa2aa54acb" providerId="LiveId" clId="{DCE91CE0-B861-4A76-9820-A63B98335BAE}"/>
    <pc:docChg chg="undo custSel addSld delSld modSld sldOrd">
      <pc:chgData name="F F" userId="2d11d0aa2aa54acb" providerId="LiveId" clId="{DCE91CE0-B861-4A76-9820-A63B98335BAE}" dt="2021-04-27T05:38:23.955" v="981" actId="20577"/>
      <pc:docMkLst>
        <pc:docMk/>
      </pc:docMkLst>
      <pc:sldChg chg="modSp mod">
        <pc:chgData name="F F" userId="2d11d0aa2aa54acb" providerId="LiveId" clId="{DCE91CE0-B861-4A76-9820-A63B98335BAE}" dt="2021-04-27T05:35:30.700" v="882" actId="1076"/>
        <pc:sldMkLst>
          <pc:docMk/>
          <pc:sldMk cId="0" sldId="256"/>
        </pc:sldMkLst>
        <pc:spChg chg="mod">
          <ac:chgData name="F F" userId="2d11d0aa2aa54acb" providerId="LiveId" clId="{DCE91CE0-B861-4A76-9820-A63B98335BAE}" dt="2021-04-27T05:34:34.226" v="798" actId="122"/>
          <ac:spMkLst>
            <pc:docMk/>
            <pc:sldMk cId="0" sldId="256"/>
            <ac:spMk id="2" creationId="{00000000-0000-0000-0000-000000000000}"/>
          </ac:spMkLst>
        </pc:spChg>
        <pc:spChg chg="mod">
          <ac:chgData name="F F" userId="2d11d0aa2aa54acb" providerId="LiveId" clId="{DCE91CE0-B861-4A76-9820-A63B98335BAE}" dt="2021-04-27T05:35:30.700" v="882" actId="1076"/>
          <ac:spMkLst>
            <pc:docMk/>
            <pc:sldMk cId="0" sldId="256"/>
            <ac:spMk id="3" creationId="{00000000-0000-0000-0000-000000000000}"/>
          </ac:spMkLst>
        </pc:spChg>
      </pc:sldChg>
      <pc:sldChg chg="modSp mod">
        <pc:chgData name="F F" userId="2d11d0aa2aa54acb" providerId="LiveId" clId="{DCE91CE0-B861-4A76-9820-A63B98335BAE}" dt="2021-04-27T05:36:08.563" v="911" actId="20577"/>
        <pc:sldMkLst>
          <pc:docMk/>
          <pc:sldMk cId="0" sldId="258"/>
        </pc:sldMkLst>
        <pc:spChg chg="mod">
          <ac:chgData name="F F" userId="2d11d0aa2aa54acb" providerId="LiveId" clId="{DCE91CE0-B861-4A76-9820-A63B98335BAE}" dt="2021-04-27T05:36:08.563" v="911" actId="20577"/>
          <ac:spMkLst>
            <pc:docMk/>
            <pc:sldMk cId="0" sldId="258"/>
            <ac:spMk id="3" creationId="{00000000-0000-0000-0000-000000000000}"/>
          </ac:spMkLst>
        </pc:spChg>
      </pc:sldChg>
      <pc:sldChg chg="modSp mod">
        <pc:chgData name="F F" userId="2d11d0aa2aa54acb" providerId="LiveId" clId="{DCE91CE0-B861-4A76-9820-A63B98335BAE}" dt="2021-04-27T05:37:56.537" v="953" actId="6549"/>
        <pc:sldMkLst>
          <pc:docMk/>
          <pc:sldMk cId="0" sldId="260"/>
        </pc:sldMkLst>
        <pc:spChg chg="mod">
          <ac:chgData name="F F" userId="2d11d0aa2aa54acb" providerId="LiveId" clId="{DCE91CE0-B861-4A76-9820-A63B98335BAE}" dt="2021-04-27T05:37:56.537" v="953" actId="6549"/>
          <ac:spMkLst>
            <pc:docMk/>
            <pc:sldMk cId="0" sldId="260"/>
            <ac:spMk id="3" creationId="{00000000-0000-0000-0000-000000000000}"/>
          </ac:spMkLst>
        </pc:spChg>
      </pc:sldChg>
      <pc:sldChg chg="modSp">
        <pc:chgData name="F F" userId="2d11d0aa2aa54acb" providerId="LiveId" clId="{DCE91CE0-B861-4A76-9820-A63B98335BAE}" dt="2021-04-27T05:37:09.296" v="914"/>
        <pc:sldMkLst>
          <pc:docMk/>
          <pc:sldMk cId="0" sldId="261"/>
        </pc:sldMkLst>
        <pc:spChg chg="mod">
          <ac:chgData name="F F" userId="2d11d0aa2aa54acb" providerId="LiveId" clId="{DCE91CE0-B861-4A76-9820-A63B98335BAE}" dt="2021-04-27T05:37:09.296" v="914"/>
          <ac:spMkLst>
            <pc:docMk/>
            <pc:sldMk cId="0" sldId="261"/>
            <ac:spMk id="3" creationId="{00000000-0000-0000-0000-000000000000}"/>
          </ac:spMkLst>
        </pc:spChg>
      </pc:sldChg>
      <pc:sldChg chg="modSp">
        <pc:chgData name="F F" userId="2d11d0aa2aa54acb" providerId="LiveId" clId="{DCE91CE0-B861-4A76-9820-A63B98335BAE}" dt="2021-04-27T05:37:09.296" v="914"/>
        <pc:sldMkLst>
          <pc:docMk/>
          <pc:sldMk cId="0" sldId="262"/>
        </pc:sldMkLst>
        <pc:spChg chg="mod">
          <ac:chgData name="F F" userId="2d11d0aa2aa54acb" providerId="LiveId" clId="{DCE91CE0-B861-4A76-9820-A63B98335BAE}" dt="2021-04-27T05:37:09.296" v="914"/>
          <ac:spMkLst>
            <pc:docMk/>
            <pc:sldMk cId="0" sldId="262"/>
            <ac:spMk id="3" creationId="{00000000-0000-0000-0000-000000000000}"/>
          </ac:spMkLst>
        </pc:spChg>
      </pc:sldChg>
      <pc:sldChg chg="modSp mod">
        <pc:chgData name="F F" userId="2d11d0aa2aa54acb" providerId="LiveId" clId="{DCE91CE0-B861-4A76-9820-A63B98335BAE}" dt="2021-04-27T05:37:09.296" v="914"/>
        <pc:sldMkLst>
          <pc:docMk/>
          <pc:sldMk cId="0" sldId="266"/>
        </pc:sldMkLst>
        <pc:spChg chg="mod">
          <ac:chgData name="F F" userId="2d11d0aa2aa54acb" providerId="LiveId" clId="{DCE91CE0-B861-4A76-9820-A63B98335BAE}" dt="2021-04-27T05:12:17.757" v="15" actId="14100"/>
          <ac:spMkLst>
            <pc:docMk/>
            <pc:sldMk cId="0" sldId="266"/>
            <ac:spMk id="2" creationId="{00000000-0000-0000-0000-000000000000}"/>
          </ac:spMkLst>
        </pc:spChg>
        <pc:spChg chg="mod">
          <ac:chgData name="F F" userId="2d11d0aa2aa54acb" providerId="LiveId" clId="{DCE91CE0-B861-4A76-9820-A63B98335BAE}" dt="2021-04-27T05:37:09.296" v="914"/>
          <ac:spMkLst>
            <pc:docMk/>
            <pc:sldMk cId="0" sldId="266"/>
            <ac:spMk id="3" creationId="{00000000-0000-0000-0000-000000000000}"/>
          </ac:spMkLst>
        </pc:spChg>
      </pc:sldChg>
      <pc:sldChg chg="modSp mod">
        <pc:chgData name="F F" userId="2d11d0aa2aa54acb" providerId="LiveId" clId="{DCE91CE0-B861-4A76-9820-A63B98335BAE}" dt="2021-04-27T05:19:24.474" v="141" actId="1038"/>
        <pc:sldMkLst>
          <pc:docMk/>
          <pc:sldMk cId="0" sldId="267"/>
        </pc:sldMkLst>
        <pc:spChg chg="mod">
          <ac:chgData name="F F" userId="2d11d0aa2aa54acb" providerId="LiveId" clId="{DCE91CE0-B861-4A76-9820-A63B98335BAE}" dt="2021-04-27T05:19:01.634" v="132" actId="1076"/>
          <ac:spMkLst>
            <pc:docMk/>
            <pc:sldMk cId="0" sldId="267"/>
            <ac:spMk id="2" creationId="{00000000-0000-0000-0000-000000000000}"/>
          </ac:spMkLst>
        </pc:spChg>
        <pc:spChg chg="mod">
          <ac:chgData name="F F" userId="2d11d0aa2aa54acb" providerId="LiveId" clId="{DCE91CE0-B861-4A76-9820-A63B98335BAE}" dt="2021-04-27T05:19:24.474" v="141" actId="1038"/>
          <ac:spMkLst>
            <pc:docMk/>
            <pc:sldMk cId="0" sldId="267"/>
            <ac:spMk id="3" creationId="{00000000-0000-0000-0000-000000000000}"/>
          </ac:spMkLst>
        </pc:spChg>
      </pc:sldChg>
      <pc:sldChg chg="modSp mod ord">
        <pc:chgData name="F F" userId="2d11d0aa2aa54acb" providerId="LiveId" clId="{DCE91CE0-B861-4A76-9820-A63B98335BAE}" dt="2021-04-27T05:17:49.721" v="122" actId="122"/>
        <pc:sldMkLst>
          <pc:docMk/>
          <pc:sldMk cId="0" sldId="268"/>
        </pc:sldMkLst>
        <pc:spChg chg="mod">
          <ac:chgData name="F F" userId="2d11d0aa2aa54acb" providerId="LiveId" clId="{DCE91CE0-B861-4A76-9820-A63B98335BAE}" dt="2021-04-27T05:17:49.721" v="122" actId="122"/>
          <ac:spMkLst>
            <pc:docMk/>
            <pc:sldMk cId="0" sldId="268"/>
            <ac:spMk id="2" creationId="{00000000-0000-0000-0000-000000000000}"/>
          </ac:spMkLst>
        </pc:spChg>
        <pc:spChg chg="mod">
          <ac:chgData name="F F" userId="2d11d0aa2aa54acb" providerId="LiveId" clId="{DCE91CE0-B861-4A76-9820-A63B98335BAE}" dt="2021-04-27T05:17:46.185" v="121" actId="1076"/>
          <ac:spMkLst>
            <pc:docMk/>
            <pc:sldMk cId="0" sldId="268"/>
            <ac:spMk id="3" creationId="{00000000-0000-0000-0000-000000000000}"/>
          </ac:spMkLst>
        </pc:spChg>
      </pc:sldChg>
      <pc:sldChg chg="modSp mod">
        <pc:chgData name="F F" userId="2d11d0aa2aa54acb" providerId="LiveId" clId="{DCE91CE0-B861-4A76-9820-A63B98335BAE}" dt="2021-04-27T05:20:13.416" v="145" actId="14100"/>
        <pc:sldMkLst>
          <pc:docMk/>
          <pc:sldMk cId="0" sldId="269"/>
        </pc:sldMkLst>
        <pc:spChg chg="mod">
          <ac:chgData name="F F" userId="2d11d0aa2aa54acb" providerId="LiveId" clId="{DCE91CE0-B861-4A76-9820-A63B98335BAE}" dt="2021-04-27T05:20:13.416" v="145" actId="14100"/>
          <ac:spMkLst>
            <pc:docMk/>
            <pc:sldMk cId="0" sldId="269"/>
            <ac:spMk id="2" creationId="{00000000-0000-0000-0000-000000000000}"/>
          </ac:spMkLst>
        </pc:spChg>
        <pc:spChg chg="mod">
          <ac:chgData name="F F" userId="2d11d0aa2aa54acb" providerId="LiveId" clId="{DCE91CE0-B861-4A76-9820-A63B98335BAE}" dt="2021-04-27T05:20:06.008" v="144" actId="14100"/>
          <ac:spMkLst>
            <pc:docMk/>
            <pc:sldMk cId="0" sldId="269"/>
            <ac:spMk id="3" creationId="{00000000-0000-0000-0000-000000000000}"/>
          </ac:spMkLst>
        </pc:spChg>
      </pc:sldChg>
      <pc:sldChg chg="addSp delSp modSp del mod">
        <pc:chgData name="F F" userId="2d11d0aa2aa54acb" providerId="LiveId" clId="{DCE91CE0-B861-4A76-9820-A63B98335BAE}" dt="2021-04-27T05:11:55.904" v="13" actId="47"/>
        <pc:sldMkLst>
          <pc:docMk/>
          <pc:sldMk cId="0" sldId="270"/>
        </pc:sldMkLst>
        <pc:spChg chg="add mod">
          <ac:chgData name="F F" userId="2d11d0aa2aa54acb" providerId="LiveId" clId="{DCE91CE0-B861-4A76-9820-A63B98335BAE}" dt="2021-04-27T05:11:02.503" v="3" actId="478"/>
          <ac:spMkLst>
            <pc:docMk/>
            <pc:sldMk cId="0" sldId="270"/>
            <ac:spMk id="4" creationId="{4FBE4A95-F9ED-40A2-AFE8-599291F22A08}"/>
          </ac:spMkLst>
        </pc:spChg>
        <pc:picChg chg="mod">
          <ac:chgData name="F F" userId="2d11d0aa2aa54acb" providerId="LiveId" clId="{DCE91CE0-B861-4A76-9820-A63B98335BAE}" dt="2021-04-27T05:10:53.245" v="0" actId="1076"/>
          <ac:picMkLst>
            <pc:docMk/>
            <pc:sldMk cId="0" sldId="270"/>
            <ac:picMk id="5" creationId="{00000000-0000-0000-0000-000000000000}"/>
          </ac:picMkLst>
        </pc:picChg>
        <pc:picChg chg="del mod">
          <ac:chgData name="F F" userId="2d11d0aa2aa54acb" providerId="LiveId" clId="{DCE91CE0-B861-4A76-9820-A63B98335BAE}" dt="2021-04-27T05:11:02.503" v="3" actId="478"/>
          <ac:picMkLst>
            <pc:docMk/>
            <pc:sldMk cId="0" sldId="270"/>
            <ac:picMk id="1026" creationId="{00000000-0000-0000-0000-000000000000}"/>
          </ac:picMkLst>
        </pc:picChg>
      </pc:sldChg>
      <pc:sldChg chg="modSp mod">
        <pc:chgData name="F F" userId="2d11d0aa2aa54acb" providerId="LiveId" clId="{DCE91CE0-B861-4A76-9820-A63B98335BAE}" dt="2021-04-27T05:38:23.955" v="981" actId="20577"/>
        <pc:sldMkLst>
          <pc:docMk/>
          <pc:sldMk cId="0" sldId="272"/>
        </pc:sldMkLst>
        <pc:spChg chg="mod">
          <ac:chgData name="F F" userId="2d11d0aa2aa54acb" providerId="LiveId" clId="{DCE91CE0-B861-4A76-9820-A63B98335BAE}" dt="2021-04-27T05:38:23.955" v="981" actId="20577"/>
          <ac:spMkLst>
            <pc:docMk/>
            <pc:sldMk cId="0" sldId="272"/>
            <ac:spMk id="3" creationId="{00000000-0000-0000-0000-000000000000}"/>
          </ac:spMkLst>
        </pc:spChg>
      </pc:sldChg>
      <pc:sldChg chg="delSp modSp del mod">
        <pc:chgData name="F F" userId="2d11d0aa2aa54acb" providerId="LiveId" clId="{DCE91CE0-B861-4A76-9820-A63B98335BAE}" dt="2021-04-27T05:25:10.646" v="249" actId="47"/>
        <pc:sldMkLst>
          <pc:docMk/>
          <pc:sldMk cId="0" sldId="273"/>
        </pc:sldMkLst>
        <pc:spChg chg="mod">
          <ac:chgData name="F F" userId="2d11d0aa2aa54acb" providerId="LiveId" clId="{DCE91CE0-B861-4A76-9820-A63B98335BAE}" dt="2021-04-27T05:20:26.180" v="149" actId="1076"/>
          <ac:spMkLst>
            <pc:docMk/>
            <pc:sldMk cId="0" sldId="273"/>
            <ac:spMk id="3" creationId="{00000000-0000-0000-0000-000000000000}"/>
          </ac:spMkLst>
        </pc:spChg>
        <pc:spChg chg="mod">
          <ac:chgData name="F F" userId="2d11d0aa2aa54acb" providerId="LiveId" clId="{DCE91CE0-B861-4A76-9820-A63B98335BAE}" dt="2021-04-27T05:20:32.411" v="150" actId="1076"/>
          <ac:spMkLst>
            <pc:docMk/>
            <pc:sldMk cId="0" sldId="273"/>
            <ac:spMk id="7" creationId="{00000000-0000-0000-0000-000000000000}"/>
          </ac:spMkLst>
        </pc:spChg>
        <pc:picChg chg="del">
          <ac:chgData name="F F" userId="2d11d0aa2aa54acb" providerId="LiveId" clId="{DCE91CE0-B861-4A76-9820-A63B98335BAE}" dt="2021-04-27T05:20:19.710" v="146" actId="478"/>
          <ac:picMkLst>
            <pc:docMk/>
            <pc:sldMk cId="0" sldId="273"/>
            <ac:picMk id="8" creationId="{00000000-0000-0000-0000-000000000000}"/>
          </ac:picMkLst>
        </pc:picChg>
      </pc:sldChg>
      <pc:sldChg chg="addSp delSp modSp mod">
        <pc:chgData name="F F" userId="2d11d0aa2aa54acb" providerId="LiveId" clId="{DCE91CE0-B861-4A76-9820-A63B98335BAE}" dt="2021-04-27T05:30:50.372" v="538" actId="20577"/>
        <pc:sldMkLst>
          <pc:docMk/>
          <pc:sldMk cId="0" sldId="274"/>
        </pc:sldMkLst>
        <pc:spChg chg="del mod">
          <ac:chgData name="F F" userId="2d11d0aa2aa54acb" providerId="LiveId" clId="{DCE91CE0-B861-4A76-9820-A63B98335BAE}" dt="2021-04-27T05:27:53.893" v="405" actId="478"/>
          <ac:spMkLst>
            <pc:docMk/>
            <pc:sldMk cId="0" sldId="274"/>
            <ac:spMk id="2" creationId="{00000000-0000-0000-0000-000000000000}"/>
          </ac:spMkLst>
        </pc:spChg>
        <pc:spChg chg="mod">
          <ac:chgData name="F F" userId="2d11d0aa2aa54acb" providerId="LiveId" clId="{DCE91CE0-B861-4A76-9820-A63B98335BAE}" dt="2021-04-27T05:30:24.974" v="530" actId="6549"/>
          <ac:spMkLst>
            <pc:docMk/>
            <pc:sldMk cId="0" sldId="274"/>
            <ac:spMk id="3" creationId="{00000000-0000-0000-0000-000000000000}"/>
          </ac:spMkLst>
        </pc:spChg>
        <pc:spChg chg="add del mod">
          <ac:chgData name="F F" userId="2d11d0aa2aa54acb" providerId="LiveId" clId="{DCE91CE0-B861-4A76-9820-A63B98335BAE}" dt="2021-04-27T05:27:56.048" v="406" actId="478"/>
          <ac:spMkLst>
            <pc:docMk/>
            <pc:sldMk cId="0" sldId="274"/>
            <ac:spMk id="6" creationId="{76C29EE7-B38E-4A15-83E5-915AA89AE726}"/>
          </ac:spMkLst>
        </pc:spChg>
        <pc:spChg chg="add mod">
          <ac:chgData name="F F" userId="2d11d0aa2aa54acb" providerId="LiveId" clId="{DCE91CE0-B861-4A76-9820-A63B98335BAE}" dt="2021-04-27T05:30:50.372" v="538" actId="20577"/>
          <ac:spMkLst>
            <pc:docMk/>
            <pc:sldMk cId="0" sldId="274"/>
            <ac:spMk id="7" creationId="{73A9C3D7-AD9E-4DF9-9B2D-0D677B914D4E}"/>
          </ac:spMkLst>
        </pc:spChg>
      </pc:sldChg>
      <pc:sldChg chg="modSp mod">
        <pc:chgData name="F F" userId="2d11d0aa2aa54acb" providerId="LiveId" clId="{DCE91CE0-B861-4A76-9820-A63B98335BAE}" dt="2021-04-27T05:11:52.275" v="12" actId="6549"/>
        <pc:sldMkLst>
          <pc:docMk/>
          <pc:sldMk cId="0" sldId="275"/>
        </pc:sldMkLst>
        <pc:spChg chg="mod">
          <ac:chgData name="F F" userId="2d11d0aa2aa54acb" providerId="LiveId" clId="{DCE91CE0-B861-4A76-9820-A63B98335BAE}" dt="2021-04-27T05:11:52.275" v="12" actId="6549"/>
          <ac:spMkLst>
            <pc:docMk/>
            <pc:sldMk cId="0" sldId="275"/>
            <ac:spMk id="3" creationId="{00000000-0000-0000-0000-000000000000}"/>
          </ac:spMkLst>
        </pc:spChg>
      </pc:sldChg>
      <pc:sldChg chg="modSp">
        <pc:chgData name="F F" userId="2d11d0aa2aa54acb" providerId="LiveId" clId="{DCE91CE0-B861-4A76-9820-A63B98335BAE}" dt="2021-04-27T05:37:09.296" v="914"/>
        <pc:sldMkLst>
          <pc:docMk/>
          <pc:sldMk cId="2736956220" sldId="277"/>
        </pc:sldMkLst>
        <pc:spChg chg="mod">
          <ac:chgData name="F F" userId="2d11d0aa2aa54acb" providerId="LiveId" clId="{DCE91CE0-B861-4A76-9820-A63B98335BAE}" dt="2021-04-27T05:37:09.296" v="914"/>
          <ac:spMkLst>
            <pc:docMk/>
            <pc:sldMk cId="2736956220" sldId="277"/>
            <ac:spMk id="3" creationId="{00000000-0000-0000-0000-000000000000}"/>
          </ac:spMkLst>
        </pc:spChg>
      </pc:sldChg>
      <pc:sldChg chg="addSp delSp modSp add mod">
        <pc:chgData name="F F" userId="2d11d0aa2aa54acb" providerId="LiveId" clId="{DCE91CE0-B861-4A76-9820-A63B98335BAE}" dt="2021-04-27T05:33:25.705" v="750" actId="20577"/>
        <pc:sldMkLst>
          <pc:docMk/>
          <pc:sldMk cId="3965547456" sldId="278"/>
        </pc:sldMkLst>
        <pc:spChg chg="del">
          <ac:chgData name="F F" userId="2d11d0aa2aa54acb" providerId="LiveId" clId="{DCE91CE0-B861-4A76-9820-A63B98335BAE}" dt="2021-04-27T05:20:44.939" v="152" actId="478"/>
          <ac:spMkLst>
            <pc:docMk/>
            <pc:sldMk cId="3965547456" sldId="278"/>
            <ac:spMk id="2" creationId="{00000000-0000-0000-0000-000000000000}"/>
          </ac:spMkLst>
        </pc:spChg>
        <pc:spChg chg="del">
          <ac:chgData name="F F" userId="2d11d0aa2aa54acb" providerId="LiveId" clId="{DCE91CE0-B861-4A76-9820-A63B98335BAE}" dt="2021-04-27T05:20:50.356" v="154" actId="478"/>
          <ac:spMkLst>
            <pc:docMk/>
            <pc:sldMk cId="3965547456" sldId="278"/>
            <ac:spMk id="3" creationId="{00000000-0000-0000-0000-000000000000}"/>
          </ac:spMkLst>
        </pc:spChg>
        <pc:spChg chg="add del mod">
          <ac:chgData name="F F" userId="2d11d0aa2aa54acb" providerId="LiveId" clId="{DCE91CE0-B861-4A76-9820-A63B98335BAE}" dt="2021-04-27T05:20:47.927" v="153" actId="478"/>
          <ac:spMkLst>
            <pc:docMk/>
            <pc:sldMk cId="3965547456" sldId="278"/>
            <ac:spMk id="6" creationId="{6D996DE4-E3A6-403A-B5EC-A348483FFA6F}"/>
          </ac:spMkLst>
        </pc:spChg>
        <pc:spChg chg="add del mod">
          <ac:chgData name="F F" userId="2d11d0aa2aa54acb" providerId="LiveId" clId="{DCE91CE0-B861-4A76-9820-A63B98335BAE}" dt="2021-04-27T05:20:52.136" v="155" actId="478"/>
          <ac:spMkLst>
            <pc:docMk/>
            <pc:sldMk cId="3965547456" sldId="278"/>
            <ac:spMk id="8" creationId="{190C616B-7932-4275-ACE7-3435D0C06C4C}"/>
          </ac:spMkLst>
        </pc:spChg>
        <pc:spChg chg="add mod">
          <ac:chgData name="F F" userId="2d11d0aa2aa54acb" providerId="LiveId" clId="{DCE91CE0-B861-4A76-9820-A63B98335BAE}" dt="2021-04-27T05:27:32.429" v="393" actId="122"/>
          <ac:spMkLst>
            <pc:docMk/>
            <pc:sldMk cId="3965547456" sldId="278"/>
            <ac:spMk id="9" creationId="{5906B8D5-F4E1-4F24-8DE7-743E00DCFF4F}"/>
          </ac:spMkLst>
        </pc:spChg>
        <pc:spChg chg="add del mod">
          <ac:chgData name="F F" userId="2d11d0aa2aa54acb" providerId="LiveId" clId="{DCE91CE0-B861-4A76-9820-A63B98335BAE}" dt="2021-04-27T05:21:10.298" v="161" actId="478"/>
          <ac:spMkLst>
            <pc:docMk/>
            <pc:sldMk cId="3965547456" sldId="278"/>
            <ac:spMk id="10" creationId="{9D6330E3-3462-44C2-861C-EB38E3C0A2FA}"/>
          </ac:spMkLst>
        </pc:spChg>
        <pc:spChg chg="add mod">
          <ac:chgData name="F F" userId="2d11d0aa2aa54acb" providerId="LiveId" clId="{DCE91CE0-B861-4A76-9820-A63B98335BAE}" dt="2021-04-27T05:33:25.705" v="750" actId="20577"/>
          <ac:spMkLst>
            <pc:docMk/>
            <pc:sldMk cId="3965547456" sldId="278"/>
            <ac:spMk id="11" creationId="{EFA4D335-CEC5-4554-8274-8D6B9B146048}"/>
          </ac:spMkLst>
        </pc:spChg>
      </pc:sldChg>
      <pc:sldChg chg="modSp add mod">
        <pc:chgData name="F F" userId="2d11d0aa2aa54acb" providerId="LiveId" clId="{DCE91CE0-B861-4A76-9820-A63B98335BAE}" dt="2021-04-27T05:37:09.296" v="914"/>
        <pc:sldMkLst>
          <pc:docMk/>
          <pc:sldMk cId="1269896423" sldId="279"/>
        </pc:sldMkLst>
        <pc:spChg chg="mod">
          <ac:chgData name="F F" userId="2d11d0aa2aa54acb" providerId="LiveId" clId="{DCE91CE0-B861-4A76-9820-A63B98335BAE}" dt="2021-04-27T05:37:09.296" v="914"/>
          <ac:spMkLst>
            <pc:docMk/>
            <pc:sldMk cId="1269896423" sldId="279"/>
            <ac:spMk id="3" creationId="{00000000-0000-0000-0000-000000000000}"/>
          </ac:spMkLst>
        </pc:spChg>
        <pc:spChg chg="mod">
          <ac:chgData name="F F" userId="2d11d0aa2aa54acb" providerId="LiveId" clId="{DCE91CE0-B861-4A76-9820-A63B98335BAE}" dt="2021-04-27T05:30:54.208" v="542" actId="20577"/>
          <ac:spMkLst>
            <pc:docMk/>
            <pc:sldMk cId="1269896423" sldId="279"/>
            <ac:spMk id="7" creationId="{73A9C3D7-AD9E-4DF9-9B2D-0D677B914D4E}"/>
          </ac:spMkLst>
        </pc:spChg>
      </pc:sldChg>
      <pc:sldChg chg="addSp delSp modSp new mod">
        <pc:chgData name="F F" userId="2d11d0aa2aa54acb" providerId="LiveId" clId="{DCE91CE0-B861-4A76-9820-A63B98335BAE}" dt="2021-04-27T05:34:07.011" v="793" actId="1076"/>
        <pc:sldMkLst>
          <pc:docMk/>
          <pc:sldMk cId="3056479217" sldId="280"/>
        </pc:sldMkLst>
        <pc:spChg chg="del">
          <ac:chgData name="F F" userId="2d11d0aa2aa54acb" providerId="LiveId" clId="{DCE91CE0-B861-4A76-9820-A63B98335BAE}" dt="2021-04-27T05:33:43.983" v="752" actId="478"/>
          <ac:spMkLst>
            <pc:docMk/>
            <pc:sldMk cId="3056479217" sldId="280"/>
            <ac:spMk id="2" creationId="{A2F3959E-E411-465B-9D5C-10E79F8B97D5}"/>
          </ac:spMkLst>
        </pc:spChg>
        <pc:spChg chg="del">
          <ac:chgData name="F F" userId="2d11d0aa2aa54acb" providerId="LiveId" clId="{DCE91CE0-B861-4A76-9820-A63B98335BAE}" dt="2021-04-27T05:33:46.529" v="753" actId="478"/>
          <ac:spMkLst>
            <pc:docMk/>
            <pc:sldMk cId="3056479217" sldId="280"/>
            <ac:spMk id="3" creationId="{2CAB7524-101C-4875-BF6D-391A2766BC99}"/>
          </ac:spMkLst>
        </pc:spChg>
        <pc:spChg chg="add mod">
          <ac:chgData name="F F" userId="2d11d0aa2aa54acb" providerId="LiveId" clId="{DCE91CE0-B861-4A76-9820-A63B98335BAE}" dt="2021-04-27T05:34:07.011" v="793" actId="1076"/>
          <ac:spMkLst>
            <pc:docMk/>
            <pc:sldMk cId="3056479217" sldId="280"/>
            <ac:spMk id="4" creationId="{4F3B748E-F86B-47BA-AFAF-7A1DD28D8B8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E21F80-2C5E-4DF5-8A66-9673678251EC}" type="datetimeFigureOut">
              <a:rPr lang="el-GR" smtClean="0"/>
              <a:pPr/>
              <a:t>1/6/2021</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E920C36-178D-49F7-B8F6-A79993451FBE}" type="slidenum">
              <a:rPr lang="el-GR" smtClean="0"/>
              <a:pPr/>
              <a:t>‹#›</a:t>
            </a:fld>
            <a:endParaRPr lang="el-G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B0B53-9F32-4F7C-BACC-4E8FA30B80E6}" type="datetimeFigureOut">
              <a:rPr lang="el-GR" smtClean="0"/>
              <a:pPr/>
              <a:t>1/6/2021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B474BC-5061-4E43-9825-137DC2E72184}" type="slidenum">
              <a:rPr lang="el-GR" smtClean="0"/>
              <a:pPr/>
              <a:t>‹#›</a:t>
            </a:fld>
            <a:endParaRPr lang="el-GR"/>
          </a:p>
        </p:txBody>
      </p:sp>
    </p:spTree>
    <p:extLst>
      <p:ext uri="{BB962C8B-B14F-4D97-AF65-F5344CB8AC3E}">
        <p14:creationId xmlns:p14="http://schemas.microsoft.com/office/powerpoint/2010/main" val="3154969444"/>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5" name="4 - Θέση υποσέλιδου"/>
          <p:cNvSpPr>
            <a:spLocks noGrp="1"/>
          </p:cNvSpPr>
          <p:nvPr>
            <p:ph type="ftr" sz="quarter" idx="10"/>
          </p:nvPr>
        </p:nvSpPr>
        <p:spPr/>
        <p:txBody>
          <a:bodyP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425E6A5-DD45-4A20-850D-53BEDB6DFF02}" type="datetimeFigureOut">
              <a:rPr lang="el-GR" smtClean="0"/>
              <a:pPr/>
              <a:t>1/6/2021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13A721CF-FE49-4E0D-910E-6BF842D83F6F}" type="slidenum">
              <a:rPr lang="el-GR" smtClean="0"/>
              <a:pPr/>
              <a:t>‹#›</a:t>
            </a:fld>
            <a:endParaRPr lang="el-GR"/>
          </a:p>
        </p:txBody>
      </p:sp>
    </p:spTree>
    <p:extLst>
      <p:ext uri="{BB962C8B-B14F-4D97-AF65-F5344CB8AC3E}">
        <p14:creationId xmlns:p14="http://schemas.microsoft.com/office/powerpoint/2010/main" val="1722687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425E6A5-DD45-4A20-850D-53BEDB6DFF02}" type="datetimeFigureOut">
              <a:rPr lang="el-GR" smtClean="0"/>
              <a:pPr/>
              <a:t>1/6/2021</a:t>
            </a:fld>
            <a:endParaRPr lang="el-GR"/>
          </a:p>
        </p:txBody>
      </p:sp>
      <p:sp>
        <p:nvSpPr>
          <p:cNvPr id="5" name="Footer Placeholder 4"/>
          <p:cNvSpPr>
            <a:spLocks noGrp="1"/>
          </p:cNvSpPr>
          <p:nvPr>
            <p:ph type="ftr" sz="quarter" idx="11"/>
          </p:nvPr>
        </p:nvSpPr>
        <p:spPr/>
        <p:txBody>
          <a:bodyPr/>
          <a:lstStyle/>
          <a:p>
            <a:endParaRPr lang="el-G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3A721CF-FE49-4E0D-910E-6BF842D83F6F}" type="slidenum">
              <a:rPr lang="el-GR" smtClean="0"/>
              <a:pPr/>
              <a:t>‹#›</a:t>
            </a:fld>
            <a:endParaRPr lang="el-GR"/>
          </a:p>
        </p:txBody>
      </p:sp>
    </p:spTree>
    <p:extLst>
      <p:ext uri="{BB962C8B-B14F-4D97-AF65-F5344CB8AC3E}">
        <p14:creationId xmlns:p14="http://schemas.microsoft.com/office/powerpoint/2010/main" val="228331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425E6A5-DD45-4A20-850D-53BEDB6DFF02}" type="datetimeFigureOut">
              <a:rPr lang="el-GR" smtClean="0"/>
              <a:pPr/>
              <a:t>1/6/2021</a:t>
            </a:fld>
            <a:endParaRPr lang="el-GR"/>
          </a:p>
        </p:txBody>
      </p:sp>
      <p:sp>
        <p:nvSpPr>
          <p:cNvPr id="5" name="Footer Placeholder 4"/>
          <p:cNvSpPr>
            <a:spLocks noGrp="1"/>
          </p:cNvSpPr>
          <p:nvPr>
            <p:ph type="ftr" sz="quarter" idx="11"/>
          </p:nvPr>
        </p:nvSpPr>
        <p:spPr/>
        <p:txBody>
          <a:bodyPr/>
          <a:lstStyle/>
          <a:p>
            <a:endParaRPr lang="el-G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3A721CF-FE49-4E0D-910E-6BF842D83F6F}" type="slidenum">
              <a:rPr lang="el-GR" smtClean="0"/>
              <a:pPr/>
              <a:t>‹#›</a:t>
            </a:fld>
            <a:endParaRPr lang="el-G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7657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3425E6A5-DD45-4A20-850D-53BEDB6DFF02}" type="datetimeFigureOut">
              <a:rPr lang="el-GR" smtClean="0"/>
              <a:pPr/>
              <a:t>1/6/2021</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3A721CF-FE49-4E0D-910E-6BF842D83F6F}" type="slidenum">
              <a:rPr lang="el-GR" smtClean="0"/>
              <a:pPr/>
              <a:t>‹#›</a:t>
            </a:fld>
            <a:endParaRPr lang="el-GR"/>
          </a:p>
        </p:txBody>
      </p:sp>
    </p:spTree>
    <p:extLst>
      <p:ext uri="{BB962C8B-B14F-4D97-AF65-F5344CB8AC3E}">
        <p14:creationId xmlns:p14="http://schemas.microsoft.com/office/powerpoint/2010/main" val="1534609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3425E6A5-DD45-4A20-850D-53BEDB6DFF02}" type="datetimeFigureOut">
              <a:rPr lang="el-GR" smtClean="0"/>
              <a:pPr/>
              <a:t>1/6/2021</a:t>
            </a:fld>
            <a:endParaRPr lang="el-GR"/>
          </a:p>
        </p:txBody>
      </p:sp>
      <p:sp>
        <p:nvSpPr>
          <p:cNvPr id="6" name="Footer Placeholder 5"/>
          <p:cNvSpPr>
            <a:spLocks noGrp="1"/>
          </p:cNvSpPr>
          <p:nvPr>
            <p:ph type="ftr" sz="quarter" idx="11"/>
          </p:nvPr>
        </p:nvSpPr>
        <p:spPr/>
        <p:txBody>
          <a:bodyPr/>
          <a:lstStyle/>
          <a:p>
            <a:endParaRPr lang="el-G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3A721CF-FE49-4E0D-910E-6BF842D83F6F}" type="slidenum">
              <a:rPr lang="el-GR" smtClean="0"/>
              <a:pPr/>
              <a:t>‹#›</a:t>
            </a:fld>
            <a:endParaRPr lang="el-G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4903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3425E6A5-DD45-4A20-850D-53BEDB6DFF02}" type="datetimeFigureOut">
              <a:rPr lang="el-GR" smtClean="0"/>
              <a:pPr/>
              <a:t>1/6/2021</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3A721CF-FE49-4E0D-910E-6BF842D83F6F}" type="slidenum">
              <a:rPr lang="el-GR" smtClean="0"/>
              <a:pPr/>
              <a:t>‹#›</a:t>
            </a:fld>
            <a:endParaRPr lang="el-GR"/>
          </a:p>
        </p:txBody>
      </p:sp>
    </p:spTree>
    <p:extLst>
      <p:ext uri="{BB962C8B-B14F-4D97-AF65-F5344CB8AC3E}">
        <p14:creationId xmlns:p14="http://schemas.microsoft.com/office/powerpoint/2010/main" val="1578306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425E6A5-DD45-4A20-850D-53BEDB6DFF02}" type="datetimeFigureOut">
              <a:rPr lang="el-GR" smtClean="0"/>
              <a:pPr/>
              <a:t>1/6/2021</a:t>
            </a:fld>
            <a:endParaRPr lang="el-GR"/>
          </a:p>
        </p:txBody>
      </p:sp>
      <p:sp>
        <p:nvSpPr>
          <p:cNvPr id="5" name="Footer Placeholder 4"/>
          <p:cNvSpPr>
            <a:spLocks noGrp="1"/>
          </p:cNvSpPr>
          <p:nvPr>
            <p:ph type="ftr" sz="quarter" idx="11"/>
          </p:nvPr>
        </p:nvSpPr>
        <p:spPr/>
        <p:txBody>
          <a:bodyPr/>
          <a:lstStyle/>
          <a:p>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3A721CF-FE49-4E0D-910E-6BF842D83F6F}" type="slidenum">
              <a:rPr lang="el-GR" smtClean="0"/>
              <a:pPr/>
              <a:t>‹#›</a:t>
            </a:fld>
            <a:endParaRPr lang="el-GR"/>
          </a:p>
        </p:txBody>
      </p:sp>
    </p:spTree>
    <p:extLst>
      <p:ext uri="{BB962C8B-B14F-4D97-AF65-F5344CB8AC3E}">
        <p14:creationId xmlns:p14="http://schemas.microsoft.com/office/powerpoint/2010/main" val="3783144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425E6A5-DD45-4A20-850D-53BEDB6DFF02}" type="datetimeFigureOut">
              <a:rPr lang="el-GR" smtClean="0"/>
              <a:pPr/>
              <a:t>1/6/2021</a:t>
            </a:fld>
            <a:endParaRPr lang="el-GR"/>
          </a:p>
        </p:txBody>
      </p:sp>
      <p:sp>
        <p:nvSpPr>
          <p:cNvPr id="5" name="Footer Placeholder 4"/>
          <p:cNvSpPr>
            <a:spLocks noGrp="1"/>
          </p:cNvSpPr>
          <p:nvPr>
            <p:ph type="ftr" sz="quarter" idx="11"/>
          </p:nvPr>
        </p:nvSpPr>
        <p:spPr/>
        <p:txBody>
          <a:bodyPr/>
          <a:lstStyle/>
          <a:p>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3A721CF-FE49-4E0D-910E-6BF842D83F6F}" type="slidenum">
              <a:rPr lang="el-GR" smtClean="0"/>
              <a:pPr/>
              <a:t>‹#›</a:t>
            </a:fld>
            <a:endParaRPr lang="el-GR"/>
          </a:p>
        </p:txBody>
      </p:sp>
    </p:spTree>
    <p:extLst>
      <p:ext uri="{BB962C8B-B14F-4D97-AF65-F5344CB8AC3E}">
        <p14:creationId xmlns:p14="http://schemas.microsoft.com/office/powerpoint/2010/main" val="2425270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425E6A5-DD45-4A20-850D-53BEDB6DFF02}" type="datetimeFigureOut">
              <a:rPr lang="el-GR" smtClean="0"/>
              <a:pPr/>
              <a:t>1/6/2021</a:t>
            </a:fld>
            <a:endParaRPr lang="el-GR"/>
          </a:p>
        </p:txBody>
      </p:sp>
      <p:sp>
        <p:nvSpPr>
          <p:cNvPr id="5" name="Footer Placeholder 4"/>
          <p:cNvSpPr>
            <a:spLocks noGrp="1"/>
          </p:cNvSpPr>
          <p:nvPr>
            <p:ph type="ftr" sz="quarter" idx="11"/>
          </p:nvPr>
        </p:nvSpPr>
        <p:spPr/>
        <p:txBody>
          <a:bodyPr/>
          <a:lstStyle/>
          <a:p>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3A721CF-FE49-4E0D-910E-6BF842D83F6F}" type="slidenum">
              <a:rPr lang="el-GR" smtClean="0"/>
              <a:pPr/>
              <a:t>‹#›</a:t>
            </a:fld>
            <a:endParaRPr lang="el-GR"/>
          </a:p>
        </p:txBody>
      </p:sp>
    </p:spTree>
    <p:extLst>
      <p:ext uri="{BB962C8B-B14F-4D97-AF65-F5344CB8AC3E}">
        <p14:creationId xmlns:p14="http://schemas.microsoft.com/office/powerpoint/2010/main" val="1821777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425E6A5-DD45-4A20-850D-53BEDB6DFF02}" type="datetimeFigureOut">
              <a:rPr lang="el-GR" smtClean="0"/>
              <a:pPr/>
              <a:t>1/6/2021</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3A721CF-FE49-4E0D-910E-6BF842D83F6F}" type="slidenum">
              <a:rPr lang="el-GR" smtClean="0"/>
              <a:pPr/>
              <a:t>‹#›</a:t>
            </a:fld>
            <a:endParaRPr lang="el-GR"/>
          </a:p>
        </p:txBody>
      </p:sp>
    </p:spTree>
    <p:extLst>
      <p:ext uri="{BB962C8B-B14F-4D97-AF65-F5344CB8AC3E}">
        <p14:creationId xmlns:p14="http://schemas.microsoft.com/office/powerpoint/2010/main" val="3174067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3425E6A5-DD45-4A20-850D-53BEDB6DFF02}" type="datetimeFigureOut">
              <a:rPr lang="el-GR" smtClean="0"/>
              <a:pPr/>
              <a:t>1/6/2021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13A721CF-FE49-4E0D-910E-6BF842D83F6F}" type="slidenum">
              <a:rPr lang="el-GR" smtClean="0"/>
              <a:pPr/>
              <a:t>‹#›</a:t>
            </a:fld>
            <a:endParaRPr lang="el-GR"/>
          </a:p>
        </p:txBody>
      </p:sp>
    </p:spTree>
    <p:extLst>
      <p:ext uri="{BB962C8B-B14F-4D97-AF65-F5344CB8AC3E}">
        <p14:creationId xmlns:p14="http://schemas.microsoft.com/office/powerpoint/2010/main" val="248356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425E6A5-DD45-4A20-850D-53BEDB6DFF02}" type="datetimeFigureOut">
              <a:rPr lang="el-GR" smtClean="0"/>
              <a:pPr/>
              <a:t>1/6/2021</a:t>
            </a:fld>
            <a:endParaRPr lang="el-GR"/>
          </a:p>
        </p:txBody>
      </p:sp>
      <p:sp>
        <p:nvSpPr>
          <p:cNvPr id="8" name="Footer Placeholder 7"/>
          <p:cNvSpPr>
            <a:spLocks noGrp="1"/>
          </p:cNvSpPr>
          <p:nvPr>
            <p:ph type="ftr" sz="quarter" idx="11"/>
          </p:nvPr>
        </p:nvSpPr>
        <p:spPr/>
        <p:txBody>
          <a:bodyPr/>
          <a:lstStyle/>
          <a:p>
            <a:endParaRPr lang="el-G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13A721CF-FE49-4E0D-910E-6BF842D83F6F}" type="slidenum">
              <a:rPr lang="el-GR" smtClean="0"/>
              <a:pPr/>
              <a:t>‹#›</a:t>
            </a:fld>
            <a:endParaRPr lang="el-GR"/>
          </a:p>
        </p:txBody>
      </p:sp>
    </p:spTree>
    <p:extLst>
      <p:ext uri="{BB962C8B-B14F-4D97-AF65-F5344CB8AC3E}">
        <p14:creationId xmlns:p14="http://schemas.microsoft.com/office/powerpoint/2010/main" val="3026391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3425E6A5-DD45-4A20-850D-53BEDB6DFF02}" type="datetimeFigureOut">
              <a:rPr lang="el-GR" smtClean="0"/>
              <a:pPr/>
              <a:t>1/6/2021</a:t>
            </a:fld>
            <a:endParaRPr lang="el-GR"/>
          </a:p>
        </p:txBody>
      </p:sp>
      <p:sp>
        <p:nvSpPr>
          <p:cNvPr id="4" name="Footer Placeholder 3"/>
          <p:cNvSpPr>
            <a:spLocks noGrp="1"/>
          </p:cNvSpPr>
          <p:nvPr>
            <p:ph type="ftr" sz="quarter" idx="11"/>
          </p:nvPr>
        </p:nvSpPr>
        <p:spPr/>
        <p:txBody>
          <a:bodyPr/>
          <a:lstStyle/>
          <a:p>
            <a:endParaRPr lang="el-G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3A721CF-FE49-4E0D-910E-6BF842D83F6F}" type="slidenum">
              <a:rPr lang="el-GR" smtClean="0"/>
              <a:pPr/>
              <a:t>‹#›</a:t>
            </a:fld>
            <a:endParaRPr lang="el-GR"/>
          </a:p>
        </p:txBody>
      </p:sp>
    </p:spTree>
    <p:extLst>
      <p:ext uri="{BB962C8B-B14F-4D97-AF65-F5344CB8AC3E}">
        <p14:creationId xmlns:p14="http://schemas.microsoft.com/office/powerpoint/2010/main" val="233959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25E6A5-DD45-4A20-850D-53BEDB6DFF02}" type="datetimeFigureOut">
              <a:rPr lang="el-GR" smtClean="0"/>
              <a:pPr/>
              <a:t>1/6/2021</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3A721CF-FE49-4E0D-910E-6BF842D83F6F}" type="slidenum">
              <a:rPr lang="el-GR" smtClean="0"/>
              <a:pPr/>
              <a:t>‹#›</a:t>
            </a:fld>
            <a:endParaRPr lang="el-GR"/>
          </a:p>
        </p:txBody>
      </p:sp>
    </p:spTree>
    <p:extLst>
      <p:ext uri="{BB962C8B-B14F-4D97-AF65-F5344CB8AC3E}">
        <p14:creationId xmlns:p14="http://schemas.microsoft.com/office/powerpoint/2010/main" val="3299401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425E6A5-DD45-4A20-850D-53BEDB6DFF02}" type="datetimeFigureOut">
              <a:rPr lang="el-GR" smtClean="0"/>
              <a:pPr/>
              <a:t>1/6/2021</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3A721CF-FE49-4E0D-910E-6BF842D83F6F}" type="slidenum">
              <a:rPr lang="el-GR" smtClean="0"/>
              <a:pPr/>
              <a:t>‹#›</a:t>
            </a:fld>
            <a:endParaRPr lang="el-GR"/>
          </a:p>
        </p:txBody>
      </p:sp>
    </p:spTree>
    <p:extLst>
      <p:ext uri="{BB962C8B-B14F-4D97-AF65-F5344CB8AC3E}">
        <p14:creationId xmlns:p14="http://schemas.microsoft.com/office/powerpoint/2010/main" val="3947165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425E6A5-DD45-4A20-850D-53BEDB6DFF02}" type="datetimeFigureOut">
              <a:rPr lang="el-GR" smtClean="0"/>
              <a:pPr/>
              <a:t>1/6/2021</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3A721CF-FE49-4E0D-910E-6BF842D83F6F}" type="slidenum">
              <a:rPr lang="el-GR" smtClean="0"/>
              <a:pPr/>
              <a:t>‹#›</a:t>
            </a:fld>
            <a:endParaRPr lang="el-GR"/>
          </a:p>
        </p:txBody>
      </p:sp>
    </p:spTree>
    <p:extLst>
      <p:ext uri="{BB962C8B-B14F-4D97-AF65-F5344CB8AC3E}">
        <p14:creationId xmlns:p14="http://schemas.microsoft.com/office/powerpoint/2010/main" val="3403893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3425E6A5-DD45-4A20-850D-53BEDB6DFF02}" type="datetimeFigureOut">
              <a:rPr lang="el-GR" smtClean="0"/>
              <a:pPr/>
              <a:t>1/6/2021</a:t>
            </a:fld>
            <a:endParaRPr lang="el-G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13A721CF-FE49-4E0D-910E-6BF842D83F6F}" type="slidenum">
              <a:rPr lang="el-GR" smtClean="0"/>
              <a:pPr/>
              <a:t>‹#›</a:t>
            </a:fld>
            <a:endParaRPr lang="el-GR"/>
          </a:p>
        </p:txBody>
      </p:sp>
    </p:spTree>
    <p:extLst>
      <p:ext uri="{BB962C8B-B14F-4D97-AF65-F5344CB8AC3E}">
        <p14:creationId xmlns:p14="http://schemas.microsoft.com/office/powerpoint/2010/main" val="4132189962"/>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 id="2147483848" r:id="rId14"/>
    <p:sldLayoutId id="2147483849" r:id="rId15"/>
    <p:sldLayoutId id="214748385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atlas.grnet.gr/" TargetMode="External"/><Relationship Id="rId2" Type="http://schemas.openxmlformats.org/officeDocument/2006/relationships/hyperlink" Target="https://praktiki.teiste.gr/?page_id=11898"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praktiki.teiste.gr/?cat=115" TargetMode="External"/><Relationship Id="rId2" Type="http://schemas.openxmlformats.org/officeDocument/2006/relationships/hyperlink" Target="https://praktiki.teiste.gr/?page_id=17231"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praktiki.teiste.gr/?p=16224" TargetMode="External"/><Relationship Id="rId4" Type="http://schemas.openxmlformats.org/officeDocument/2006/relationships/hyperlink" Target="https://praktiki.teiste.gr/?p=16221"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praktiki.teiste.gr/?page_id=12744" TargetMode="External"/><Relationship Id="rId2" Type="http://schemas.openxmlformats.org/officeDocument/2006/relationships/hyperlink" Target="https://praktiki.teiste.gr/?page_id=12735"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raktiki.teiste.gr/?page_id=1190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raktiki.teiste.gr/" TargetMode="External"/><Relationship Id="rId2" Type="http://schemas.openxmlformats.org/officeDocument/2006/relationships/hyperlink" Target="https://praktikiaskisimechal.wordpress.com/"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praktiki.teicrete.gr/%ce%b1%cf%84%ce%bb%ce%b1%cf%83/" TargetMode="External"/><Relationship Id="rId4" Type="http://schemas.openxmlformats.org/officeDocument/2006/relationships/hyperlink" Target="https://praktiki.teicrete.gr/%ce%b1%ce%b3%ce%b3%ce%b5%ce%bb%ce%af%ce%b5%cf%82-%cf%80%cf%81%ce%b1%ce%ba%cf%84%ce%b9%ce%ba%ce%ae%cf%82-%ce%ac%cf%83%ce%ba%ce%b7%cf%83%ce%b7%cf%82/"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95536" y="836713"/>
            <a:ext cx="8136903" cy="792088"/>
          </a:xfrm>
        </p:spPr>
        <p:txBody>
          <a:bodyPr>
            <a:noAutofit/>
          </a:bodyPr>
          <a:lstStyle/>
          <a:p>
            <a:pPr algn="ctr"/>
            <a:r>
              <a:rPr lang="el-GR" sz="3200" dirty="0"/>
              <a:t>Πρόγραμμα Σπουδών </a:t>
            </a:r>
            <a:br>
              <a:rPr lang="el-GR" sz="3200" dirty="0"/>
            </a:br>
            <a:r>
              <a:rPr lang="el-GR" sz="3200" dirty="0"/>
              <a:t>Μηχανολόγων Μηχανικών ΤΕ</a:t>
            </a:r>
          </a:p>
        </p:txBody>
      </p:sp>
      <p:sp>
        <p:nvSpPr>
          <p:cNvPr id="3" name="2 - Υπότιτλος"/>
          <p:cNvSpPr>
            <a:spLocks noGrp="1"/>
          </p:cNvSpPr>
          <p:nvPr>
            <p:ph type="subTitle" idx="1"/>
          </p:nvPr>
        </p:nvSpPr>
        <p:spPr>
          <a:xfrm>
            <a:off x="1271774" y="2401106"/>
            <a:ext cx="6600451" cy="2105842"/>
          </a:xfrm>
        </p:spPr>
        <p:txBody>
          <a:bodyPr>
            <a:normAutofit fontScale="92500" lnSpcReduction="20000"/>
          </a:bodyPr>
          <a:lstStyle/>
          <a:p>
            <a:pPr algn="ctr"/>
            <a:r>
              <a:rPr lang="el-GR" sz="4400" dirty="0"/>
              <a:t>Ενημέρωση Διαδικασιών Πρακτικής Άσκησης </a:t>
            </a:r>
          </a:p>
          <a:p>
            <a:pPr algn="ctr"/>
            <a:endParaRPr lang="el-GR" dirty="0"/>
          </a:p>
          <a:p>
            <a:pPr algn="ctr"/>
            <a:r>
              <a:rPr lang="el-GR" dirty="0"/>
              <a:t>Επιστημονικά υπεύθυνη</a:t>
            </a:r>
          </a:p>
          <a:p>
            <a:pPr algn="ctr"/>
            <a:r>
              <a:rPr lang="el-GR" dirty="0"/>
              <a:t>Μαρία Κ. Κούκου</a:t>
            </a:r>
          </a:p>
        </p:txBody>
      </p:sp>
      <p:pic>
        <p:nvPicPr>
          <p:cNvPr id="4" name="3 - Εικόνα"/>
          <p:cNvPicPr/>
          <p:nvPr/>
        </p:nvPicPr>
        <p:blipFill>
          <a:blip r:embed="rId3"/>
          <a:srcRect/>
          <a:stretch>
            <a:fillRect/>
          </a:stretch>
        </p:blipFill>
        <p:spPr bwMode="auto">
          <a:xfrm>
            <a:off x="1714480" y="6000768"/>
            <a:ext cx="5324475" cy="5334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19273" y="317880"/>
            <a:ext cx="6798734" cy="932165"/>
          </a:xfrm>
        </p:spPr>
        <p:txBody>
          <a:bodyPr>
            <a:normAutofit/>
          </a:bodyPr>
          <a:lstStyle/>
          <a:p>
            <a:r>
              <a:rPr lang="el-GR" sz="2400" b="1" dirty="0"/>
              <a:t/>
            </a:r>
            <a:br>
              <a:rPr lang="el-GR" sz="2400" b="1" dirty="0"/>
            </a:br>
            <a:r>
              <a:rPr lang="el-GR" sz="2800" b="1" dirty="0"/>
              <a:t>ΤΟΠΟΘΕΤΗΣΗ ΦΟΙΤΗΤΩΝ - ΚΡΙΤΗΡΙΑ</a:t>
            </a:r>
            <a:endParaRPr lang="el-GR" sz="2800" dirty="0"/>
          </a:p>
        </p:txBody>
      </p:sp>
      <p:sp>
        <p:nvSpPr>
          <p:cNvPr id="6" name="Θέση περιεχομένου 5">
            <a:extLst>
              <a:ext uri="{FF2B5EF4-FFF2-40B4-BE49-F238E27FC236}">
                <a16:creationId xmlns:a16="http://schemas.microsoft.com/office/drawing/2014/main" xmlns="" id="{1A615906-748C-475B-B4F5-23904E7EB482}"/>
              </a:ext>
            </a:extLst>
          </p:cNvPr>
          <p:cNvSpPr>
            <a:spLocks noGrp="1"/>
          </p:cNvSpPr>
          <p:nvPr>
            <p:ph idx="1"/>
          </p:nvPr>
        </p:nvSpPr>
        <p:spPr>
          <a:xfrm>
            <a:off x="323528" y="1484784"/>
            <a:ext cx="8282880" cy="4877830"/>
          </a:xfrm>
        </p:spPr>
        <p:txBody>
          <a:bodyPr>
            <a:normAutofit/>
          </a:bodyPr>
          <a:lstStyle/>
          <a:p>
            <a:pPr algn="just"/>
            <a:r>
              <a:rPr lang="el-GR" b="1" i="1" dirty="0">
                <a:solidFill>
                  <a:srgbClr val="000000"/>
                </a:solidFill>
                <a:effectLst/>
              </a:rPr>
              <a:t>Αιτήσεις ΕΣΠΑ</a:t>
            </a:r>
            <a:endParaRPr lang="el-GR" dirty="0"/>
          </a:p>
          <a:p>
            <a:pPr marL="0" lvl="0" indent="0" algn="just">
              <a:spcAft>
                <a:spcPts val="600"/>
              </a:spcAft>
              <a:buNone/>
              <a:tabLst>
                <a:tab pos="180340" algn="l"/>
              </a:tabLst>
            </a:pPr>
            <a:r>
              <a:rPr lang="el-GR" sz="1900" dirty="0">
                <a:effectLst/>
                <a:latin typeface="Calibri" panose="020F0502020204030204" pitchFamily="34" charset="0"/>
                <a:ea typeface="Times New Roman" panose="02020603050405020304" pitchFamily="18" charset="0"/>
              </a:rPr>
              <a:t>Η Επιτροπή Π.Α. ελέγχει τα δικαιολογητικά των αιτήσεων και εγκρίνει την τοποθέτηση φοιτητών για πραγματοποίηση Π.Α. μέσω ΕΣΠΑ </a:t>
            </a:r>
            <a:r>
              <a:rPr lang="el-GR" sz="1900" dirty="0" err="1">
                <a:effectLst/>
                <a:latin typeface="Calibri" panose="020F0502020204030204" pitchFamily="34" charset="0"/>
                <a:ea typeface="Times New Roman" panose="02020603050405020304" pitchFamily="18" charset="0"/>
              </a:rPr>
              <a:t>λαμβάνωντας</a:t>
            </a:r>
            <a:r>
              <a:rPr lang="el-GR" sz="1900" dirty="0">
                <a:effectLst/>
                <a:latin typeface="Calibri" panose="020F0502020204030204" pitchFamily="34" charset="0"/>
                <a:ea typeface="Times New Roman" panose="02020603050405020304" pitchFamily="18" charset="0"/>
              </a:rPr>
              <a:t>:</a:t>
            </a:r>
          </a:p>
          <a:p>
            <a:pPr marL="342900" lvl="0" indent="-342900" algn="just">
              <a:spcAft>
                <a:spcPts val="600"/>
              </a:spcAft>
              <a:buFont typeface="Symbol" panose="05050102010706020507" pitchFamily="18" charset="2"/>
              <a:buChar char=""/>
              <a:tabLst>
                <a:tab pos="180340" algn="l"/>
              </a:tabLst>
            </a:pPr>
            <a:r>
              <a:rPr lang="el-GR" sz="1900" dirty="0">
                <a:effectLst/>
                <a:latin typeface="Calibri" panose="020F0502020204030204" pitchFamily="34" charset="0"/>
                <a:ea typeface="Times New Roman" panose="02020603050405020304" pitchFamily="18" charset="0"/>
              </a:rPr>
              <a:t>Τη συνάφεια του αντικειμένου της Π.Α. με το γνωστικό αντικείμενο του ΠΠΣ Μηχανολόγων Μηχανικών Τ.Ε.</a:t>
            </a:r>
          </a:p>
          <a:p>
            <a:pPr marL="342900" lvl="0" indent="-342900" algn="just">
              <a:spcAft>
                <a:spcPts val="600"/>
              </a:spcAft>
              <a:buFont typeface="Symbol" panose="05050102010706020507" pitchFamily="18" charset="2"/>
              <a:buChar char=""/>
              <a:tabLst>
                <a:tab pos="180340" algn="l"/>
              </a:tabLst>
            </a:pPr>
            <a:r>
              <a:rPr lang="el-GR" sz="1900" dirty="0">
                <a:effectLst/>
                <a:latin typeface="Calibri" panose="020F0502020204030204" pitchFamily="34" charset="0"/>
                <a:ea typeface="Times New Roman" panose="02020603050405020304" pitchFamily="18" charset="0"/>
              </a:rPr>
              <a:t>Την επάρκεια και καταλληλόλητα της στελέχωσης σε διοικητικό και τεχνικό προσωπικό και της υποδομής του φορέα υποδοχής για την  υλοποίηση της Π.Α.</a:t>
            </a:r>
          </a:p>
          <a:p>
            <a:pPr marL="342900" lvl="0" indent="-342900" algn="just">
              <a:spcAft>
                <a:spcPts val="600"/>
              </a:spcAft>
              <a:buFont typeface="Symbol" panose="05050102010706020507" pitchFamily="18" charset="2"/>
              <a:buChar char=""/>
              <a:tabLst>
                <a:tab pos="180340" algn="l"/>
              </a:tabLst>
            </a:pPr>
            <a:r>
              <a:rPr lang="el-GR" sz="1900" dirty="0">
                <a:effectLst/>
                <a:latin typeface="Calibri" panose="020F0502020204030204" pitchFamily="34" charset="0"/>
                <a:ea typeface="Times New Roman" panose="02020603050405020304" pitchFamily="18" charset="0"/>
              </a:rPr>
              <a:t>Τα κριτήρια Ένταξης. </a:t>
            </a:r>
            <a:endParaRPr lang="el-GR" dirty="0"/>
          </a:p>
        </p:txBody>
      </p:sp>
      <p:pic>
        <p:nvPicPr>
          <p:cNvPr id="4" name="3 - Εικόνα"/>
          <p:cNvPicPr/>
          <p:nvPr/>
        </p:nvPicPr>
        <p:blipFill>
          <a:blip r:embed="rId2"/>
          <a:srcRect/>
          <a:stretch>
            <a:fillRect/>
          </a:stretch>
        </p:blipFill>
        <p:spPr bwMode="auto">
          <a:xfrm>
            <a:off x="3593532" y="6273420"/>
            <a:ext cx="5324475" cy="533400"/>
          </a:xfrm>
          <a:prstGeom prst="rect">
            <a:avLst/>
          </a:prstGeom>
          <a:noFill/>
          <a:ln w="9525">
            <a:noFill/>
            <a:miter lim="800000"/>
            <a:headEnd/>
            <a:tailEnd/>
          </a:ln>
        </p:spPr>
      </p:pic>
    </p:spTree>
    <p:extLst>
      <p:ext uri="{BB962C8B-B14F-4D97-AF65-F5344CB8AC3E}">
        <p14:creationId xmlns:p14="http://schemas.microsoft.com/office/powerpoint/2010/main" val="582034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87625" y="624110"/>
            <a:ext cx="7346776" cy="1280890"/>
          </a:xfrm>
        </p:spPr>
        <p:txBody>
          <a:bodyPr>
            <a:normAutofit/>
          </a:bodyPr>
          <a:lstStyle/>
          <a:p>
            <a:pPr algn="ctr"/>
            <a:r>
              <a:rPr lang="el-GR" sz="1800" b="1" dirty="0"/>
              <a:t>ΚΡΙΤΗΡΙΑ ΕΠΙΛΟΓΗΣ ΚΑΙ ΥΠΟΛΟΓΙΣΜΟΣ ΜΟΡΙΟΔΟΤΗΣΗΣ ΥΠΟΨΗΦΙΩΝ ΦΟΙΤΗΤΩΝ / ΦΟΙΤΗΤΡΙΩΝ ΓΙΑ ΠΡΑΚΤΙΚΗ ΆΣΚΗΣΗ ΜΕΣΩ ΕΣΠΑ</a:t>
            </a:r>
            <a:endParaRPr lang="el-GR" sz="1800" dirty="0"/>
          </a:p>
        </p:txBody>
      </p:sp>
      <p:pic>
        <p:nvPicPr>
          <p:cNvPr id="4" name="3 - Εικόνα"/>
          <p:cNvPicPr/>
          <p:nvPr/>
        </p:nvPicPr>
        <p:blipFill>
          <a:blip r:embed="rId2"/>
          <a:srcRect/>
          <a:stretch>
            <a:fillRect/>
          </a:stretch>
        </p:blipFill>
        <p:spPr bwMode="auto">
          <a:xfrm>
            <a:off x="1909762" y="6293122"/>
            <a:ext cx="5324475" cy="533400"/>
          </a:xfrm>
          <a:prstGeom prst="rect">
            <a:avLst/>
          </a:prstGeom>
          <a:noFill/>
          <a:ln w="9525">
            <a:noFill/>
            <a:miter lim="800000"/>
            <a:headEnd/>
            <a:tailEnd/>
          </a:ln>
        </p:spPr>
      </p:pic>
      <p:graphicFrame>
        <p:nvGraphicFramePr>
          <p:cNvPr id="7" name="Πίνακας 6">
            <a:extLst>
              <a:ext uri="{FF2B5EF4-FFF2-40B4-BE49-F238E27FC236}">
                <a16:creationId xmlns:a16="http://schemas.microsoft.com/office/drawing/2014/main" xmlns="" id="{605A2736-BF9D-46A8-959D-CDE09541E9A1}"/>
              </a:ext>
            </a:extLst>
          </p:cNvPr>
          <p:cNvGraphicFramePr>
            <a:graphicFrameLocks noGrp="1"/>
          </p:cNvGraphicFramePr>
          <p:nvPr>
            <p:extLst>
              <p:ext uri="{D42A27DB-BD31-4B8C-83A1-F6EECF244321}">
                <p14:modId xmlns:p14="http://schemas.microsoft.com/office/powerpoint/2010/main" val="510574772"/>
              </p:ext>
            </p:extLst>
          </p:nvPr>
        </p:nvGraphicFramePr>
        <p:xfrm>
          <a:off x="1692709" y="1556792"/>
          <a:ext cx="5758581" cy="4536505"/>
        </p:xfrm>
        <a:graphic>
          <a:graphicData uri="http://schemas.openxmlformats.org/drawingml/2006/table">
            <a:tbl>
              <a:tblPr firstRow="1" bandRow="1"/>
              <a:tblGrid>
                <a:gridCol w="2690557">
                  <a:extLst>
                    <a:ext uri="{9D8B030D-6E8A-4147-A177-3AD203B41FA5}">
                      <a16:colId xmlns:a16="http://schemas.microsoft.com/office/drawing/2014/main" xmlns="" val="2245453579"/>
                    </a:ext>
                  </a:extLst>
                </a:gridCol>
                <a:gridCol w="3068024">
                  <a:extLst>
                    <a:ext uri="{9D8B030D-6E8A-4147-A177-3AD203B41FA5}">
                      <a16:colId xmlns:a16="http://schemas.microsoft.com/office/drawing/2014/main" xmlns="" val="3506678391"/>
                    </a:ext>
                  </a:extLst>
                </a:gridCol>
              </a:tblGrid>
              <a:tr h="334463">
                <a:tc>
                  <a:txBody>
                    <a:bodyPr/>
                    <a:lstStyle/>
                    <a:p>
                      <a:pPr algn="ctr">
                        <a:lnSpc>
                          <a:spcPct val="115000"/>
                        </a:lnSpc>
                        <a:spcAft>
                          <a:spcPts val="1000"/>
                        </a:spcAft>
                      </a:pPr>
                      <a:r>
                        <a:rPr lang="el-GR" sz="700" b="1" kern="1200">
                          <a:solidFill>
                            <a:srgbClr val="002060"/>
                          </a:solidFill>
                          <a:effectLst/>
                          <a:latin typeface="Tahoma" panose="020B0604030504040204" pitchFamily="34" charset="0"/>
                          <a:ea typeface="Calibri" panose="020F0502020204030204" pitchFamily="34" charset="0"/>
                          <a:cs typeface="Times New Roman" panose="02020603050405020304" pitchFamily="18" charset="0"/>
                        </a:rPr>
                        <a:t>ΚΡΙΤΗΡΙΑ</a:t>
                      </a:r>
                      <a:endParaRPr lang="el-GR" sz="900">
                        <a:effectLst/>
                        <a:latin typeface="Times New Roman" panose="02020603050405020304" pitchFamily="18" charset="0"/>
                        <a:ea typeface="Times New Roman" panose="02020603050405020304" pitchFamily="18" charset="0"/>
                      </a:endParaRPr>
                    </a:p>
                  </a:txBody>
                  <a:tcPr marL="49274" marR="49274"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4C22"/>
                    </a:solidFill>
                  </a:tcPr>
                </a:tc>
                <a:tc>
                  <a:txBody>
                    <a:bodyPr/>
                    <a:lstStyle/>
                    <a:p>
                      <a:pPr algn="ctr">
                        <a:lnSpc>
                          <a:spcPct val="115000"/>
                        </a:lnSpc>
                        <a:spcAft>
                          <a:spcPts val="1000"/>
                        </a:spcAft>
                      </a:pPr>
                      <a:r>
                        <a:rPr lang="el-GR" sz="700" b="1" kern="1200">
                          <a:solidFill>
                            <a:srgbClr val="002060"/>
                          </a:solidFill>
                          <a:effectLst/>
                          <a:latin typeface="Tahoma" panose="020B0604030504040204" pitchFamily="34" charset="0"/>
                          <a:ea typeface="Calibri" panose="020F0502020204030204" pitchFamily="34" charset="0"/>
                          <a:cs typeface="Times New Roman" panose="02020603050405020304" pitchFamily="18" charset="0"/>
                        </a:rPr>
                        <a:t>ΜΟΡΙΑ</a:t>
                      </a:r>
                      <a:endParaRPr lang="el-GR" sz="900">
                        <a:effectLst/>
                        <a:latin typeface="Times New Roman" panose="02020603050405020304" pitchFamily="18" charset="0"/>
                        <a:ea typeface="Times New Roman" panose="02020603050405020304" pitchFamily="18" charset="0"/>
                      </a:endParaRPr>
                    </a:p>
                  </a:txBody>
                  <a:tcPr marL="49274" marR="49274"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4C22"/>
                    </a:solidFill>
                  </a:tcPr>
                </a:tc>
                <a:extLst>
                  <a:ext uri="{0D108BD9-81ED-4DB2-BD59-A6C34878D82A}">
                    <a16:rowId xmlns:a16="http://schemas.microsoft.com/office/drawing/2014/main" xmlns="" val="1472758469"/>
                  </a:ext>
                </a:extLst>
              </a:tr>
              <a:tr h="1024586">
                <a:tc>
                  <a:txBody>
                    <a:bodyPr/>
                    <a:lstStyle/>
                    <a:p>
                      <a:pPr algn="ctr">
                        <a:lnSpc>
                          <a:spcPct val="115000"/>
                        </a:lnSpc>
                      </a:pPr>
                      <a:r>
                        <a:rPr lang="el-GR" sz="700" b="1">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700" b="1">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1.Α. Eπίδοσης – Μέσος Όρος Βαθμολογίας (50%)</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700">
                          <a:effectLst/>
                          <a:latin typeface="Arial" panose="020B0604020202020204" pitchFamily="34" charset="0"/>
                          <a:ea typeface="Times New Roman" panose="02020603050405020304" pitchFamily="18" charset="0"/>
                        </a:rPr>
                        <a:t> </a:t>
                      </a:r>
                      <a:endParaRPr lang="el-GR" sz="900">
                        <a:effectLst/>
                        <a:latin typeface="Times New Roman" panose="02020603050405020304" pitchFamily="18" charset="0"/>
                        <a:ea typeface="Times New Roman" panose="02020603050405020304" pitchFamily="18" charset="0"/>
                      </a:endParaRPr>
                    </a:p>
                    <a:p>
                      <a:pPr algn="ctr">
                        <a:lnSpc>
                          <a:spcPct val="115000"/>
                        </a:lnSpc>
                      </a:pPr>
                      <a:r>
                        <a:rPr lang="el-GR" sz="7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Μέσος όρος </a:t>
                      </a:r>
                      <a:r>
                        <a:rPr lang="el-GR" sz="700" b="1">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Y</a:t>
                      </a:r>
                      <a:r>
                        <a:rPr lang="el-GR" sz="7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βαθμολογίας μαθημάτων που έχει παρακολουθήσει µε επιτυχία ο φοιτητής / η φοιτήτρια</a:t>
                      </a:r>
                      <a:endParaRPr lang="el-GR" sz="900">
                        <a:effectLst/>
                        <a:latin typeface="Times New Roman" panose="02020603050405020304" pitchFamily="18" charset="0"/>
                        <a:ea typeface="Times New Roman" panose="02020603050405020304" pitchFamily="18" charset="0"/>
                      </a:endParaRPr>
                    </a:p>
                  </a:txBody>
                  <a:tcPr marL="49274" marR="49274"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r>
                        <a:rPr lang="el-GR" sz="700" b="1"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Y * 5 </a:t>
                      </a:r>
                      <a:r>
                        <a:rPr lang="el-GR" sz="7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a:t>
                      </a:r>
                      <a:endParaRPr lang="el-GR" sz="900" dirty="0">
                        <a:effectLst/>
                        <a:latin typeface="Times New Roman" panose="02020603050405020304" pitchFamily="18" charset="0"/>
                        <a:ea typeface="Times New Roman" panose="02020603050405020304" pitchFamily="18" charset="0"/>
                      </a:endParaRPr>
                    </a:p>
                    <a:p>
                      <a:pPr>
                        <a:lnSpc>
                          <a:spcPct val="115000"/>
                        </a:lnSpc>
                      </a:pPr>
                      <a:r>
                        <a:rPr lang="el-GR" sz="700" u="sng"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Παράδειγμα</a:t>
                      </a:r>
                      <a:endParaRPr lang="el-GR" sz="900" dirty="0">
                        <a:effectLst/>
                        <a:latin typeface="Times New Roman" panose="02020603050405020304" pitchFamily="18" charset="0"/>
                        <a:ea typeface="Times New Roman" panose="02020603050405020304" pitchFamily="18" charset="0"/>
                      </a:endParaRPr>
                    </a:p>
                    <a:p>
                      <a:pPr>
                        <a:lnSpc>
                          <a:spcPct val="115000"/>
                        </a:lnSpc>
                      </a:pPr>
                      <a:r>
                        <a:rPr lang="el-GR" sz="7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10 x 5=50</a:t>
                      </a:r>
                      <a:endParaRPr lang="el-GR" sz="900" dirty="0">
                        <a:effectLst/>
                        <a:latin typeface="Times New Roman" panose="02020603050405020304" pitchFamily="18" charset="0"/>
                        <a:ea typeface="Times New Roman" panose="02020603050405020304" pitchFamily="18" charset="0"/>
                      </a:endParaRPr>
                    </a:p>
                    <a:p>
                      <a:pPr>
                        <a:lnSpc>
                          <a:spcPct val="115000"/>
                        </a:lnSpc>
                      </a:pPr>
                      <a:r>
                        <a:rPr lang="el-GR" sz="7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5 x 5=25</a:t>
                      </a:r>
                      <a:r>
                        <a:rPr lang="el-GR" sz="700" b="1"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a:t>
                      </a:r>
                      <a:endParaRPr lang="el-GR" sz="900" dirty="0">
                        <a:effectLst/>
                        <a:latin typeface="Times New Roman" panose="02020603050405020304" pitchFamily="18" charset="0"/>
                        <a:ea typeface="Times New Roman" panose="02020603050405020304" pitchFamily="18" charset="0"/>
                      </a:endParaRPr>
                    </a:p>
                    <a:p>
                      <a:pPr>
                        <a:lnSpc>
                          <a:spcPct val="115000"/>
                        </a:lnSpc>
                      </a:pPr>
                      <a:r>
                        <a:rPr lang="el-GR" sz="7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Μέγιστη Βαθμολογία Κριτηρίου: 50</a:t>
                      </a:r>
                      <a:endParaRPr lang="el-GR" sz="900" dirty="0">
                        <a:effectLst/>
                        <a:latin typeface="Times New Roman" panose="02020603050405020304" pitchFamily="18" charset="0"/>
                        <a:ea typeface="Times New Roman" panose="02020603050405020304" pitchFamily="18" charset="0"/>
                      </a:endParaRPr>
                    </a:p>
                    <a:p>
                      <a:pPr>
                        <a:lnSpc>
                          <a:spcPct val="115000"/>
                        </a:lnSpc>
                      </a:pPr>
                      <a:r>
                        <a:rPr lang="el-GR" sz="700" u="sng"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Ελάχιστη Βαθμολογία Κριτηρίου: 25</a:t>
                      </a:r>
                      <a:endParaRPr lang="el-GR" sz="900" dirty="0">
                        <a:effectLst/>
                        <a:latin typeface="Times New Roman" panose="02020603050405020304" pitchFamily="18" charset="0"/>
                        <a:ea typeface="Times New Roman" panose="02020603050405020304" pitchFamily="18" charset="0"/>
                      </a:endParaRPr>
                    </a:p>
                  </a:txBody>
                  <a:tcPr marL="49274" marR="49274"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498276527"/>
                  </a:ext>
                </a:extLst>
              </a:tr>
              <a:tr h="730600">
                <a:tc>
                  <a:txBody>
                    <a:bodyPr/>
                    <a:lstStyle/>
                    <a:p>
                      <a:pPr algn="ctr">
                        <a:lnSpc>
                          <a:spcPct val="115000"/>
                        </a:lnSpc>
                      </a:pPr>
                      <a:r>
                        <a:rPr lang="el-GR" sz="700"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a:t>
                      </a:r>
                      <a:endParaRPr lang="el-GR" sz="900">
                        <a:effectLst/>
                        <a:latin typeface="Times New Roman" panose="02020603050405020304" pitchFamily="18" charset="0"/>
                        <a:ea typeface="Times New Roman" panose="02020603050405020304" pitchFamily="18" charset="0"/>
                      </a:endParaRPr>
                    </a:p>
                    <a:p>
                      <a:pPr algn="ctr">
                        <a:lnSpc>
                          <a:spcPct val="115000"/>
                        </a:lnSpc>
                      </a:pP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1.Β. Eπίδοσης – Τυπικό Εξάμηνο (15%)</a:t>
                      </a:r>
                      <a:endParaRPr lang="el-GR" sz="900">
                        <a:effectLst/>
                        <a:latin typeface="Times New Roman" panose="02020603050405020304" pitchFamily="18" charset="0"/>
                        <a:ea typeface="Times New Roman" panose="02020603050405020304" pitchFamily="18" charset="0"/>
                      </a:endParaRPr>
                    </a:p>
                    <a:p>
                      <a:pPr algn="ctr">
                        <a:lnSpc>
                          <a:spcPct val="115000"/>
                        </a:lnSpc>
                      </a:pPr>
                      <a:r>
                        <a:rPr lang="el-GR" sz="700"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a:t>
                      </a:r>
                      <a:endParaRPr lang="el-GR" sz="900">
                        <a:effectLst/>
                        <a:latin typeface="Times New Roman" panose="02020603050405020304" pitchFamily="18" charset="0"/>
                        <a:ea typeface="Times New Roman" panose="02020603050405020304" pitchFamily="18" charset="0"/>
                      </a:endParaRPr>
                    </a:p>
                    <a:p>
                      <a:pPr algn="just">
                        <a:lnSpc>
                          <a:spcPct val="115000"/>
                        </a:lnSpc>
                      </a:pPr>
                      <a:r>
                        <a:rPr lang="el-GR" sz="700"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Τυπικό εξάμηνο στο οποίο βρίσκεται ο φοιτητής / η φοιτήτρια</a:t>
                      </a:r>
                      <a:endParaRPr lang="el-GR" sz="900">
                        <a:effectLst/>
                        <a:latin typeface="Times New Roman" panose="02020603050405020304" pitchFamily="18" charset="0"/>
                        <a:ea typeface="Times New Roman" panose="02020603050405020304" pitchFamily="18" charset="0"/>
                      </a:endParaRPr>
                    </a:p>
                  </a:txBody>
                  <a:tcPr marL="49274" marR="49274"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9E8"/>
                    </a:solidFill>
                  </a:tcPr>
                </a:tc>
                <a:tc>
                  <a:txBody>
                    <a:bodyPr/>
                    <a:lstStyle/>
                    <a:p>
                      <a:pPr>
                        <a:lnSpc>
                          <a:spcPct val="115000"/>
                        </a:lnSpc>
                      </a:pPr>
                      <a:r>
                        <a:rPr lang="el-GR" sz="700"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a:t>
                      </a: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Τυπικό Η’ (8</a:t>
                      </a:r>
                      <a:r>
                        <a:rPr lang="el-GR" sz="700" b="1" kern="1200" baseline="300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ο</a:t>
                      </a: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εξάμηνο </a:t>
                      </a:r>
                      <a:r>
                        <a:rPr lang="el-GR" sz="700" b="1" kern="1200">
                          <a:solidFill>
                            <a:srgbClr val="000000"/>
                          </a:solidFill>
                          <a:effectLst/>
                          <a:latin typeface="Tahoma" panose="020B0604030504040204" pitchFamily="34" charset="0"/>
                          <a:ea typeface="Calibri" panose="020F0502020204030204" pitchFamily="34" charset="0"/>
                          <a:cs typeface="Tahoma" panose="020B0604030504040204" pitchFamily="34" charset="0"/>
                          <a:sym typeface="Wingdings" panose="05000000000000000000" pitchFamily="2" charset="2"/>
                        </a:rPr>
                        <a:t></a:t>
                      </a: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15</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Θ’ (9</a:t>
                      </a:r>
                      <a:r>
                        <a:rPr lang="el-GR" sz="700" b="1" kern="1200" baseline="300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ο</a:t>
                      </a: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εξάμηνο </a:t>
                      </a:r>
                      <a:r>
                        <a:rPr lang="el-GR" sz="700" b="1" kern="1200">
                          <a:solidFill>
                            <a:srgbClr val="000000"/>
                          </a:solidFill>
                          <a:effectLst/>
                          <a:latin typeface="Tahoma" panose="020B0604030504040204" pitchFamily="34" charset="0"/>
                          <a:ea typeface="Calibri" panose="020F0502020204030204" pitchFamily="34" charset="0"/>
                          <a:cs typeface="Tahoma" panose="020B0604030504040204" pitchFamily="34" charset="0"/>
                          <a:sym typeface="Wingdings" panose="05000000000000000000" pitchFamily="2" charset="2"/>
                        </a:rPr>
                        <a:t></a:t>
                      </a: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10</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Ι’ (10</a:t>
                      </a:r>
                      <a:r>
                        <a:rPr lang="el-GR" sz="700" b="1" kern="1200" baseline="300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ο</a:t>
                      </a: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εξάμηνο </a:t>
                      </a:r>
                      <a:r>
                        <a:rPr lang="el-GR" sz="700" b="1" kern="1200">
                          <a:solidFill>
                            <a:srgbClr val="000000"/>
                          </a:solidFill>
                          <a:effectLst/>
                          <a:latin typeface="Tahoma" panose="020B0604030504040204" pitchFamily="34" charset="0"/>
                          <a:ea typeface="Calibri" panose="020F0502020204030204" pitchFamily="34" charset="0"/>
                          <a:cs typeface="Tahoma" panose="020B0604030504040204" pitchFamily="34" charset="0"/>
                          <a:sym typeface="Wingdings" panose="05000000000000000000" pitchFamily="2" charset="2"/>
                        </a:rPr>
                        <a:t></a:t>
                      </a: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5</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11</a:t>
                      </a:r>
                      <a:r>
                        <a:rPr lang="el-GR" sz="700" b="1" kern="1200" baseline="300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ο</a:t>
                      </a: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και μεγαλύτερο εξάμηνο </a:t>
                      </a:r>
                      <a:r>
                        <a:rPr lang="el-GR" sz="700" b="1" kern="1200">
                          <a:solidFill>
                            <a:srgbClr val="000000"/>
                          </a:solidFill>
                          <a:effectLst/>
                          <a:latin typeface="Tahoma" panose="020B0604030504040204" pitchFamily="34" charset="0"/>
                          <a:ea typeface="Calibri" panose="020F0502020204030204" pitchFamily="34" charset="0"/>
                          <a:cs typeface="Tahoma" panose="020B0604030504040204" pitchFamily="34" charset="0"/>
                          <a:sym typeface="Wingdings" panose="05000000000000000000" pitchFamily="2" charset="2"/>
                        </a:rPr>
                        <a:t></a:t>
                      </a: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0</a:t>
                      </a:r>
                      <a:r>
                        <a:rPr lang="el-GR" sz="700"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700" u="sng"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Μέγιστη Βαθμολογία Κριτηρίου: 15</a:t>
                      </a:r>
                      <a:endParaRPr lang="el-GR" sz="900">
                        <a:effectLst/>
                        <a:latin typeface="Times New Roman" panose="02020603050405020304" pitchFamily="18" charset="0"/>
                        <a:ea typeface="Times New Roman" panose="02020603050405020304" pitchFamily="18" charset="0"/>
                      </a:endParaRPr>
                    </a:p>
                  </a:txBody>
                  <a:tcPr marL="49274" marR="49274"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9E8"/>
                    </a:solidFill>
                  </a:tcPr>
                </a:tc>
                <a:extLst>
                  <a:ext uri="{0D108BD9-81ED-4DB2-BD59-A6C34878D82A}">
                    <a16:rowId xmlns:a16="http://schemas.microsoft.com/office/drawing/2014/main" xmlns="" val="3042220793"/>
                  </a:ext>
                </a:extLst>
              </a:tr>
              <a:tr h="730600">
                <a:tc>
                  <a:txBody>
                    <a:bodyPr/>
                    <a:lstStyle/>
                    <a:p>
                      <a:pPr>
                        <a:lnSpc>
                          <a:spcPct val="115000"/>
                        </a:lnSpc>
                      </a:pP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1.Γ. Eπίδοσης – Υπολειπόμενα Μαθήματα (15%)</a:t>
                      </a:r>
                      <a:r>
                        <a:rPr lang="el-GR" sz="700"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700">
                          <a:effectLst/>
                          <a:latin typeface="Arial" panose="020B0604020202020204" pitchFamily="34" charset="0"/>
                          <a:ea typeface="Times New Roman" panose="02020603050405020304" pitchFamily="18" charset="0"/>
                        </a:rPr>
                        <a:t> </a:t>
                      </a:r>
                      <a:endParaRPr lang="el-GR" sz="900">
                        <a:effectLst/>
                        <a:latin typeface="Times New Roman" panose="02020603050405020304" pitchFamily="18" charset="0"/>
                        <a:ea typeface="Times New Roman" panose="02020603050405020304" pitchFamily="18" charset="0"/>
                      </a:endParaRPr>
                    </a:p>
                    <a:p>
                      <a:pPr algn="just">
                        <a:lnSpc>
                          <a:spcPct val="115000"/>
                        </a:lnSpc>
                      </a:pPr>
                      <a:r>
                        <a:rPr lang="el-GR" sz="700"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Μαθήματα που οφείλει ο φοιτητής / η φοιτήτρια</a:t>
                      </a:r>
                      <a:endParaRPr lang="el-GR" sz="900">
                        <a:effectLst/>
                        <a:latin typeface="Times New Roman" panose="02020603050405020304" pitchFamily="18" charset="0"/>
                        <a:ea typeface="Times New Roman" panose="02020603050405020304" pitchFamily="18" charset="0"/>
                      </a:endParaRPr>
                    </a:p>
                  </a:txBody>
                  <a:tcPr marL="49274" marR="49274"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r>
                        <a:rPr lang="el-GR" sz="700"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a:t>
                      </a: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0 μαθήματα </a:t>
                      </a:r>
                      <a:r>
                        <a:rPr lang="el-GR" sz="700" b="1" kern="1200">
                          <a:solidFill>
                            <a:srgbClr val="000000"/>
                          </a:solidFill>
                          <a:effectLst/>
                          <a:latin typeface="Tahoma" panose="020B0604030504040204" pitchFamily="34" charset="0"/>
                          <a:ea typeface="Calibri" panose="020F0502020204030204" pitchFamily="34" charset="0"/>
                          <a:cs typeface="Tahoma" panose="020B0604030504040204" pitchFamily="34" charset="0"/>
                          <a:sym typeface="Wingdings" panose="05000000000000000000" pitchFamily="2" charset="2"/>
                        </a:rPr>
                        <a:t></a:t>
                      </a: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15</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1-2 μαθήματα </a:t>
                      </a:r>
                      <a:r>
                        <a:rPr lang="el-GR" sz="700" b="1" kern="1200">
                          <a:solidFill>
                            <a:srgbClr val="000000"/>
                          </a:solidFill>
                          <a:effectLst/>
                          <a:latin typeface="Tahoma" panose="020B0604030504040204" pitchFamily="34" charset="0"/>
                          <a:ea typeface="Calibri" panose="020F0502020204030204" pitchFamily="34" charset="0"/>
                          <a:cs typeface="Tahoma" panose="020B0604030504040204" pitchFamily="34" charset="0"/>
                          <a:sym typeface="Wingdings" panose="05000000000000000000" pitchFamily="2" charset="2"/>
                        </a:rPr>
                        <a:t></a:t>
                      </a: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10</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3-4 μαθήματα </a:t>
                      </a:r>
                      <a:r>
                        <a:rPr lang="el-GR" sz="700" b="1" kern="1200">
                          <a:solidFill>
                            <a:srgbClr val="000000"/>
                          </a:solidFill>
                          <a:effectLst/>
                          <a:latin typeface="Tahoma" panose="020B0604030504040204" pitchFamily="34" charset="0"/>
                          <a:ea typeface="Calibri" panose="020F0502020204030204" pitchFamily="34" charset="0"/>
                          <a:cs typeface="Tahoma" panose="020B0604030504040204" pitchFamily="34" charset="0"/>
                          <a:sym typeface="Wingdings" panose="05000000000000000000" pitchFamily="2" charset="2"/>
                        </a:rPr>
                        <a:t></a:t>
                      </a: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5</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5 και ανωτέρω μαθήματα </a:t>
                      </a:r>
                      <a:r>
                        <a:rPr lang="el-GR" sz="700" b="1" kern="1200">
                          <a:solidFill>
                            <a:srgbClr val="000000"/>
                          </a:solidFill>
                          <a:effectLst/>
                          <a:latin typeface="Tahoma" panose="020B0604030504040204" pitchFamily="34" charset="0"/>
                          <a:ea typeface="Calibri" panose="020F0502020204030204" pitchFamily="34" charset="0"/>
                          <a:cs typeface="Tahoma" panose="020B0604030504040204" pitchFamily="34" charset="0"/>
                          <a:sym typeface="Wingdings" panose="05000000000000000000" pitchFamily="2" charset="2"/>
                        </a:rPr>
                        <a:t></a:t>
                      </a:r>
                      <a:r>
                        <a:rPr lang="el-GR" sz="7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0</a:t>
                      </a:r>
                      <a:r>
                        <a:rPr lang="el-GR" sz="700"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700" u="sng"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Μέγιστη Βαθμολογία Κριτηρίου: 15</a:t>
                      </a:r>
                      <a:endParaRPr lang="el-GR" sz="900">
                        <a:effectLst/>
                        <a:latin typeface="Times New Roman" panose="02020603050405020304" pitchFamily="18" charset="0"/>
                        <a:ea typeface="Times New Roman" panose="02020603050405020304" pitchFamily="18" charset="0"/>
                      </a:endParaRPr>
                    </a:p>
                  </a:txBody>
                  <a:tcPr marL="49274" marR="49274"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265900381"/>
                  </a:ext>
                </a:extLst>
              </a:tr>
              <a:tr h="1452093">
                <a:tc>
                  <a:txBody>
                    <a:bodyPr/>
                    <a:lstStyle/>
                    <a:p>
                      <a:pPr>
                        <a:lnSpc>
                          <a:spcPct val="115000"/>
                        </a:lnSpc>
                      </a:pP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2. Κοινωνικά (20%) </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Μέλος πολύτεκνης ή τρίτεκνης ή μονογονεϊκής οικογένειας ή ορφανός ή προβλημάτων υγείας του ιδίου.  </a:t>
                      </a:r>
                      <a:endParaRPr lang="el-GR" sz="900">
                        <a:effectLst/>
                        <a:latin typeface="Times New Roman" panose="02020603050405020304" pitchFamily="18" charset="0"/>
                        <a:ea typeface="Times New Roman" panose="02020603050405020304" pitchFamily="18" charset="0"/>
                      </a:endParaRPr>
                    </a:p>
                  </a:txBody>
                  <a:tcPr marL="49274" marR="49274"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Πολύτεκνη οικογένεια </a:t>
                      </a:r>
                      <a:r>
                        <a:rPr lang="el-GR" sz="600" b="1" kern="1200">
                          <a:solidFill>
                            <a:srgbClr val="000000"/>
                          </a:solidFill>
                          <a:effectLst/>
                          <a:latin typeface="Tahoma" panose="020B0604030504040204" pitchFamily="34" charset="0"/>
                          <a:ea typeface="Calibri" panose="020F0502020204030204" pitchFamily="34" charset="0"/>
                          <a:sym typeface="Wingdings" panose="05000000000000000000" pitchFamily="2" charset="2"/>
                        </a:rPr>
                        <a:t></a:t>
                      </a: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20</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Τρίτεκνη οικογένεια </a:t>
                      </a:r>
                      <a:r>
                        <a:rPr lang="el-GR" sz="600" b="1" kern="1200">
                          <a:solidFill>
                            <a:srgbClr val="000000"/>
                          </a:solidFill>
                          <a:effectLst/>
                          <a:latin typeface="Tahoma" panose="020B0604030504040204" pitchFamily="34" charset="0"/>
                          <a:ea typeface="Calibri" panose="020F0502020204030204" pitchFamily="34" charset="0"/>
                          <a:sym typeface="Wingdings" panose="05000000000000000000" pitchFamily="2" charset="2"/>
                        </a:rPr>
                        <a:t></a:t>
                      </a: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15</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Ορφανός από 1 γονέα </a:t>
                      </a:r>
                      <a:r>
                        <a:rPr lang="el-GR" sz="600" b="1" kern="1200">
                          <a:solidFill>
                            <a:srgbClr val="000000"/>
                          </a:solidFill>
                          <a:effectLst/>
                          <a:latin typeface="Tahoma" panose="020B0604030504040204" pitchFamily="34" charset="0"/>
                          <a:ea typeface="Calibri" panose="020F0502020204030204" pitchFamily="34" charset="0"/>
                          <a:sym typeface="Wingdings" panose="05000000000000000000" pitchFamily="2" charset="2"/>
                        </a:rPr>
                        <a:t></a:t>
                      </a: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15</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Ορφανός από 2 γονείς </a:t>
                      </a:r>
                      <a:r>
                        <a:rPr lang="el-GR" sz="600" b="1" kern="1200">
                          <a:solidFill>
                            <a:srgbClr val="000000"/>
                          </a:solidFill>
                          <a:effectLst/>
                          <a:latin typeface="Tahoma" panose="020B0604030504040204" pitchFamily="34" charset="0"/>
                          <a:ea typeface="Calibri" panose="020F0502020204030204" pitchFamily="34" charset="0"/>
                          <a:sym typeface="Wingdings" panose="05000000000000000000" pitchFamily="2" charset="2"/>
                        </a:rPr>
                        <a:t></a:t>
                      </a: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20</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Μονογονεϊκή οικογένεια </a:t>
                      </a:r>
                      <a:r>
                        <a:rPr lang="el-GR" sz="600" b="1" kern="1200">
                          <a:solidFill>
                            <a:srgbClr val="000000"/>
                          </a:solidFill>
                          <a:effectLst/>
                          <a:latin typeface="Tahoma" panose="020B0604030504040204" pitchFamily="34" charset="0"/>
                          <a:ea typeface="Calibri" panose="020F0502020204030204" pitchFamily="34" charset="0"/>
                          <a:sym typeface="Wingdings" panose="05000000000000000000" pitchFamily="2" charset="2"/>
                        </a:rPr>
                        <a:t></a:t>
                      </a: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20</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Αναπηρία με ποσοστό τουλάχιστον 50%,  ή παθήσεις που αναφέρονται στο παράρτημα της υπ’ αρ. Φ.151/17897/Β6/2014 (Β΄ 358) κοινής υπουργικής απόφασης, όπως εκάστοτε ισχύει </a:t>
                      </a:r>
                      <a:r>
                        <a:rPr lang="el-GR" sz="600" b="1" kern="1200">
                          <a:solidFill>
                            <a:srgbClr val="000000"/>
                          </a:solidFill>
                          <a:effectLst/>
                          <a:latin typeface="Tahoma" panose="020B0604030504040204" pitchFamily="34" charset="0"/>
                          <a:ea typeface="Calibri" panose="020F0502020204030204" pitchFamily="34" charset="0"/>
                          <a:sym typeface="Wingdings" panose="05000000000000000000" pitchFamily="2" charset="2"/>
                        </a:rPr>
                        <a:t></a:t>
                      </a:r>
                      <a:r>
                        <a:rPr lang="el-GR" sz="600" b="1"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20</a:t>
                      </a:r>
                      <a:endParaRPr lang="el-GR" sz="900">
                        <a:effectLst/>
                        <a:latin typeface="Times New Roman" panose="02020603050405020304" pitchFamily="18" charset="0"/>
                        <a:ea typeface="Times New Roman" panose="02020603050405020304" pitchFamily="18" charset="0"/>
                      </a:endParaRPr>
                    </a:p>
                    <a:p>
                      <a:pPr>
                        <a:lnSpc>
                          <a:spcPct val="115000"/>
                        </a:lnSpc>
                      </a:pPr>
                      <a:r>
                        <a:rPr lang="el-GR" sz="600" b="1" u="sng"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a:t>
                      </a:r>
                      <a:r>
                        <a:rPr lang="el-GR" sz="600" u="sng" kern="120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Μέγιστη Βαθμολογία Κριτηρίου: 20</a:t>
                      </a:r>
                      <a:endParaRPr lang="el-GR" sz="900">
                        <a:effectLst/>
                        <a:latin typeface="Times New Roman" panose="02020603050405020304" pitchFamily="18" charset="0"/>
                        <a:ea typeface="Times New Roman" panose="02020603050405020304" pitchFamily="18" charset="0"/>
                      </a:endParaRPr>
                    </a:p>
                  </a:txBody>
                  <a:tcPr marL="49274" marR="49274"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799352487"/>
                  </a:ext>
                </a:extLst>
              </a:tr>
              <a:tr h="264163">
                <a:tc>
                  <a:txBody>
                    <a:bodyPr/>
                    <a:lstStyle/>
                    <a:p>
                      <a:pPr algn="ctr">
                        <a:lnSpc>
                          <a:spcPct val="115000"/>
                        </a:lnSpc>
                      </a:pPr>
                      <a:r>
                        <a:rPr lang="el-GR" sz="600" kern="1200">
                          <a:solidFill>
                            <a:srgbClr val="000000"/>
                          </a:solidFill>
                          <a:effectLst/>
                          <a:latin typeface="Tahoma" panose="020B0604030504040204" pitchFamily="34" charset="0"/>
                          <a:ea typeface="Calibri" panose="020F0502020204030204" pitchFamily="34" charset="0"/>
                          <a:cs typeface="Calibri" panose="020F0502020204030204" pitchFamily="34" charset="0"/>
                        </a:rPr>
                        <a:t>ΣΥΝΟΛΟ ΜΟΡΙΩΝ</a:t>
                      </a:r>
                      <a:endParaRPr lang="el-GR" sz="900">
                        <a:effectLst/>
                        <a:latin typeface="Times New Roman" panose="02020603050405020304" pitchFamily="18" charset="0"/>
                        <a:ea typeface="Times New Roman" panose="02020603050405020304" pitchFamily="18" charset="0"/>
                      </a:endParaRPr>
                    </a:p>
                  </a:txBody>
                  <a:tcPr marL="49274" marR="49274"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D0CC"/>
                    </a:solidFill>
                  </a:tcPr>
                </a:tc>
                <a:tc>
                  <a:txBody>
                    <a:bodyPr/>
                    <a:lstStyle/>
                    <a:p>
                      <a:pPr>
                        <a:lnSpc>
                          <a:spcPct val="115000"/>
                        </a:lnSpc>
                      </a:pPr>
                      <a:r>
                        <a:rPr lang="el-GR" sz="900" b="1" kern="1200" dirty="0">
                          <a:solidFill>
                            <a:srgbClr val="000000"/>
                          </a:solidFill>
                          <a:effectLst/>
                          <a:latin typeface="Tahoma" panose="020B0604030504040204" pitchFamily="34" charset="0"/>
                          <a:ea typeface="Calibri" panose="020F0502020204030204" pitchFamily="34" charset="0"/>
                          <a:cs typeface="Calibri" panose="020F0502020204030204" pitchFamily="34" charset="0"/>
                        </a:rPr>
                        <a:t>100</a:t>
                      </a:r>
                      <a:endParaRPr lang="el-GR" sz="900" dirty="0">
                        <a:effectLst/>
                        <a:latin typeface="Times New Roman" panose="02020603050405020304" pitchFamily="18" charset="0"/>
                        <a:ea typeface="Times New Roman" panose="02020603050405020304" pitchFamily="18" charset="0"/>
                      </a:endParaRPr>
                    </a:p>
                  </a:txBody>
                  <a:tcPr marL="49274" marR="49274"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D0CC"/>
                    </a:solidFill>
                  </a:tcPr>
                </a:tc>
                <a:extLst>
                  <a:ext uri="{0D108BD9-81ED-4DB2-BD59-A6C34878D82A}">
                    <a16:rowId xmlns:a16="http://schemas.microsoft.com/office/drawing/2014/main" xmlns="" val="3524167557"/>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259632" y="1078612"/>
            <a:ext cx="7274768" cy="533400"/>
          </a:xfrm>
        </p:spPr>
        <p:txBody>
          <a:bodyPr>
            <a:noAutofit/>
          </a:bodyPr>
          <a:lstStyle/>
          <a:p>
            <a:pPr algn="ctr"/>
            <a:r>
              <a:rPr lang="el-GR" sz="2400" dirty="0"/>
              <a:t>Πρακτικό Επιτροπής Πρακτικής Άσκησης </a:t>
            </a:r>
          </a:p>
        </p:txBody>
      </p:sp>
      <p:pic>
        <p:nvPicPr>
          <p:cNvPr id="4" name="3 - Εικόνα"/>
          <p:cNvPicPr/>
          <p:nvPr/>
        </p:nvPicPr>
        <p:blipFill>
          <a:blip r:embed="rId2"/>
          <a:srcRect/>
          <a:stretch>
            <a:fillRect/>
          </a:stretch>
        </p:blipFill>
        <p:spPr bwMode="auto">
          <a:xfrm>
            <a:off x="1643042" y="5857892"/>
            <a:ext cx="5324475" cy="533400"/>
          </a:xfrm>
          <a:prstGeom prst="rect">
            <a:avLst/>
          </a:prstGeom>
          <a:noFill/>
          <a:ln w="9525">
            <a:noFill/>
            <a:miter lim="800000"/>
            <a:headEnd/>
            <a:tailEnd/>
          </a:ln>
        </p:spPr>
      </p:pic>
      <p:sp>
        <p:nvSpPr>
          <p:cNvPr id="9" name="TextBox 8">
            <a:extLst>
              <a:ext uri="{FF2B5EF4-FFF2-40B4-BE49-F238E27FC236}">
                <a16:creationId xmlns:a16="http://schemas.microsoft.com/office/drawing/2014/main" xmlns="" id="{99D2B745-B4DF-4DF2-876A-8AF871B269DF}"/>
              </a:ext>
            </a:extLst>
          </p:cNvPr>
          <p:cNvSpPr txBox="1"/>
          <p:nvPr/>
        </p:nvSpPr>
        <p:spPr>
          <a:xfrm>
            <a:off x="755576" y="2132856"/>
            <a:ext cx="7880900" cy="2149948"/>
          </a:xfrm>
          <a:prstGeom prst="rect">
            <a:avLst/>
          </a:prstGeom>
          <a:noFill/>
        </p:spPr>
        <p:txBody>
          <a:bodyPr wrap="square">
            <a:spAutoFit/>
          </a:bodyPr>
          <a:lstStyle/>
          <a:p>
            <a:pPr marL="342900" indent="-342900" algn="just">
              <a:lnSpc>
                <a:spcPct val="150000"/>
              </a:lnSpc>
              <a:spcBef>
                <a:spcPts val="1000"/>
              </a:spcBef>
              <a:buClr>
                <a:schemeClr val="accent1"/>
              </a:buClr>
              <a:buFont typeface="Wingdings 3" charset="2"/>
              <a:buChar char=""/>
            </a:pPr>
            <a:r>
              <a:rPr lang="el-GR" b="1" i="1" dirty="0">
                <a:solidFill>
                  <a:srgbClr val="000000"/>
                </a:solidFill>
              </a:rPr>
              <a:t>Αιτήσεις ΟΑΕΔ</a:t>
            </a:r>
          </a:p>
          <a:p>
            <a:pPr marL="541338" indent="-342900">
              <a:lnSpc>
                <a:spcPct val="150000"/>
              </a:lnSpc>
              <a:buFont typeface="Arial" panose="020B0604020202020204" pitchFamily="34" charset="0"/>
              <a:buChar char="•"/>
            </a:pPr>
            <a:r>
              <a:rPr lang="el-GR" sz="1900" dirty="0">
                <a:solidFill>
                  <a:schemeClr val="tx1">
                    <a:lumMod val="75000"/>
                    <a:lumOff val="25000"/>
                  </a:schemeClr>
                </a:solidFill>
                <a:latin typeface="Calibri" panose="020F0502020204030204" pitchFamily="34" charset="0"/>
              </a:rPr>
              <a:t>Η Επιτροπή Πρακτικής Άσκησης </a:t>
            </a:r>
            <a:r>
              <a:rPr lang="el-GR" dirty="0">
                <a:latin typeface="Calibri" panose="020F0502020204030204" pitchFamily="34" charset="0"/>
                <a:cs typeface="Calibri" panose="020F0502020204030204" pitchFamily="34" charset="0"/>
              </a:rPr>
              <a:t>ελέγχει τις αιτήσεις και το πρακτικό αποστέλλεται στο Συμβούλιο Ένταξης για έγκριση.</a:t>
            </a:r>
          </a:p>
          <a:p>
            <a:pPr marL="542925" indent="-285750">
              <a:lnSpc>
                <a:spcPct val="150000"/>
              </a:lnSpc>
              <a:buFont typeface="Arial" panose="020B0604020202020204" pitchFamily="34" charset="0"/>
              <a:buChar char="•"/>
            </a:pPr>
            <a:r>
              <a:rPr lang="el-GR" dirty="0">
                <a:latin typeface="Calibri" panose="020F0502020204030204" pitchFamily="34" charset="0"/>
                <a:cs typeface="Calibri" panose="020F0502020204030204" pitchFamily="34" charset="0"/>
              </a:rPr>
              <a:t>Μετά την έγκριση από το Συμβούλιο Ένταξης οι φοιτητές μπορούν να υπογράψουν συμβάσεις και να ξεκινήσουν Πρακτική Άσκηση.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203155" y="200008"/>
            <a:ext cx="7274768" cy="533400"/>
          </a:xfrm>
        </p:spPr>
        <p:txBody>
          <a:bodyPr>
            <a:noAutofit/>
          </a:bodyPr>
          <a:lstStyle/>
          <a:p>
            <a:pPr algn="ctr"/>
            <a:r>
              <a:rPr lang="el-GR" sz="2400" dirty="0"/>
              <a:t>Πρακτικό Επιτροπής Πρακτικής Άσκησης </a:t>
            </a:r>
          </a:p>
        </p:txBody>
      </p:sp>
      <p:sp>
        <p:nvSpPr>
          <p:cNvPr id="3" name="2 - Θέση περιεχομένου"/>
          <p:cNvSpPr>
            <a:spLocks noGrp="1"/>
          </p:cNvSpPr>
          <p:nvPr>
            <p:ph idx="1"/>
          </p:nvPr>
        </p:nvSpPr>
        <p:spPr>
          <a:xfrm>
            <a:off x="1009286" y="1379330"/>
            <a:ext cx="7811185" cy="4353926"/>
          </a:xfrm>
        </p:spPr>
        <p:txBody>
          <a:bodyPr>
            <a:normAutofit/>
          </a:bodyPr>
          <a:lstStyle/>
          <a:p>
            <a:pPr lvl="0" algn="just">
              <a:lnSpc>
                <a:spcPct val="160000"/>
              </a:lnSpc>
            </a:pPr>
            <a:r>
              <a:rPr lang="el-GR" sz="1900" b="1" i="1" dirty="0">
                <a:solidFill>
                  <a:srgbClr val="000000"/>
                </a:solidFill>
              </a:rPr>
              <a:t>Αιτήσεις ΕΣΠΑ</a:t>
            </a:r>
          </a:p>
          <a:p>
            <a:pPr marL="361950" indent="-285750" algn="just">
              <a:buFont typeface="Wingdings" panose="05000000000000000000" pitchFamily="2" charset="2"/>
              <a:buChar char="§"/>
            </a:pPr>
            <a:r>
              <a:rPr lang="el-GR" sz="1400" dirty="0"/>
              <a:t>	Το πρακτικό της επιτροπής πρακτικής άσκησης με τους </a:t>
            </a:r>
            <a:r>
              <a:rPr lang="el-GR" sz="1400" b="1" dirty="0"/>
              <a:t>προσωρινούς πίνακες</a:t>
            </a:r>
            <a:r>
              <a:rPr lang="el-GR" sz="1400" dirty="0"/>
              <a:t> </a:t>
            </a:r>
            <a:r>
              <a:rPr lang="el-GR" sz="1400" dirty="0" err="1"/>
              <a:t>πρωτοκολλείται</a:t>
            </a:r>
            <a:r>
              <a:rPr lang="el-GR" sz="1400" dirty="0"/>
              <a:t> από τη γραμματεία, αναρτάται στην ιστοσελίδα του ΠΠΣ Μηχανολόγων Μηχανικών Τ.Ε. και προωθείται και στο e-</a:t>
            </a:r>
            <a:r>
              <a:rPr lang="el-GR" sz="1400" dirty="0" err="1"/>
              <a:t>mail</a:t>
            </a:r>
            <a:r>
              <a:rPr lang="el-GR" sz="1400" dirty="0"/>
              <a:t> gpateiste@uoa.gr για ανάρτηση.</a:t>
            </a:r>
          </a:p>
          <a:p>
            <a:pPr lvl="0">
              <a:buFont typeface="Wingdings" panose="05000000000000000000" pitchFamily="2" charset="2"/>
              <a:buChar char="§"/>
            </a:pPr>
            <a:r>
              <a:rPr lang="el-GR" sz="1400" i="1" dirty="0"/>
              <a:t>Αναμονή </a:t>
            </a:r>
            <a:r>
              <a:rPr lang="el-GR" sz="1400" b="1" i="1" dirty="0"/>
              <a:t>5 εργάσιμες ημέρες για τυχόν ενστάσεις</a:t>
            </a:r>
            <a:r>
              <a:rPr lang="el-GR" sz="1400" i="1" dirty="0"/>
              <a:t>.</a:t>
            </a:r>
            <a:endParaRPr lang="el-GR" sz="1400" dirty="0"/>
          </a:p>
          <a:p>
            <a:pPr lvl="0" algn="just">
              <a:buFont typeface="Wingdings" panose="05000000000000000000" pitchFamily="2" charset="2"/>
              <a:buChar char="§"/>
            </a:pPr>
            <a:r>
              <a:rPr lang="el-GR" sz="1400" i="1" u="sng" dirty="0"/>
              <a:t>Εάν δεν υπάρχουν ενστάσεις </a:t>
            </a:r>
            <a:r>
              <a:rPr lang="el-GR" sz="1400" i="1" dirty="0"/>
              <a:t>πρωτοκολλείται το  πρακτικό με τους </a:t>
            </a:r>
            <a:r>
              <a:rPr lang="el-GR" sz="1400" b="1" i="1" dirty="0"/>
              <a:t>τελικούς πίνακες </a:t>
            </a:r>
            <a:r>
              <a:rPr lang="el-GR" sz="1400" i="1" dirty="0"/>
              <a:t>και στη συνέχεια προωθείται στο Συμβούλιο Ένταξης για έγκριση. </a:t>
            </a:r>
            <a:endParaRPr lang="el-GR" sz="1400" dirty="0"/>
          </a:p>
          <a:p>
            <a:pPr lvl="0" algn="just">
              <a:buFont typeface="Wingdings" panose="05000000000000000000" pitchFamily="2" charset="2"/>
              <a:buChar char="§"/>
            </a:pPr>
            <a:r>
              <a:rPr lang="el-GR" sz="1400" i="1" u="sng" dirty="0"/>
              <a:t>Εάν υπάρχουν ενστάσεις</a:t>
            </a:r>
            <a:r>
              <a:rPr lang="el-GR" sz="1400" i="1" dirty="0"/>
              <a:t>, η  τριμελή επιτροπή ενστάσεων που έχει οριστεί από το Συμβούλιο Ένταξης συνεδριάζει, εξετάζει τις ενστάσεις και στη συνέχεια διαμορφώνεται ο τελικός πίνακας και προωθείται για έγκριση στο Συμβούλιο Ένταξης. </a:t>
            </a:r>
          </a:p>
          <a:p>
            <a:pPr lvl="0" algn="just">
              <a:buFont typeface="Wingdings" panose="05000000000000000000" pitchFamily="2" charset="2"/>
              <a:buChar char="§"/>
            </a:pPr>
            <a:r>
              <a:rPr lang="el-GR" sz="1400" dirty="0"/>
              <a:t>Το πρακτικό του Συμβουλίου Ένταξης προωθείται στην Επιτροπή Ερευνών για έγκριση</a:t>
            </a:r>
          </a:p>
          <a:p>
            <a:pPr lvl="0" algn="just">
              <a:buFont typeface="Wingdings" panose="05000000000000000000" pitchFamily="2" charset="2"/>
              <a:buChar char="§"/>
            </a:pPr>
            <a:r>
              <a:rPr lang="el-GR" sz="1400" dirty="0"/>
              <a:t>Μετά από την έγκριση  της Επιτροπής Ερευνών συντάσσονται και υπογράφονται οι συμβάσεις που έχουν εγκριθεί με το πρόγραμμα ΕΣΠΑ. </a:t>
            </a:r>
          </a:p>
          <a:p>
            <a:pPr>
              <a:buNone/>
            </a:pPr>
            <a:endParaRPr lang="el-GR" sz="1700" dirty="0"/>
          </a:p>
        </p:txBody>
      </p:sp>
      <p:pic>
        <p:nvPicPr>
          <p:cNvPr id="4" name="3 - Εικόνα"/>
          <p:cNvPicPr/>
          <p:nvPr/>
        </p:nvPicPr>
        <p:blipFill>
          <a:blip r:embed="rId2"/>
          <a:srcRect/>
          <a:stretch>
            <a:fillRect/>
          </a:stretch>
        </p:blipFill>
        <p:spPr bwMode="auto">
          <a:xfrm>
            <a:off x="1643042" y="5857892"/>
            <a:ext cx="5324475" cy="533400"/>
          </a:xfrm>
          <a:prstGeom prst="rect">
            <a:avLst/>
          </a:prstGeom>
          <a:noFill/>
          <a:ln w="9525">
            <a:noFill/>
            <a:miter lim="800000"/>
            <a:headEnd/>
            <a:tailEnd/>
          </a:ln>
        </p:spPr>
      </p:pic>
    </p:spTree>
    <p:extLst>
      <p:ext uri="{BB962C8B-B14F-4D97-AF65-F5344CB8AC3E}">
        <p14:creationId xmlns:p14="http://schemas.microsoft.com/office/powerpoint/2010/main" val="2736956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Οδηγίες πριν την έναρξη της ΠΑ </a:t>
            </a:r>
          </a:p>
        </p:txBody>
      </p:sp>
      <p:sp>
        <p:nvSpPr>
          <p:cNvPr id="3" name="2 - Θέση περιεχομένου"/>
          <p:cNvSpPr>
            <a:spLocks noGrp="1"/>
          </p:cNvSpPr>
          <p:nvPr>
            <p:ph idx="1"/>
          </p:nvPr>
        </p:nvSpPr>
        <p:spPr>
          <a:xfrm>
            <a:off x="1043609" y="2133600"/>
            <a:ext cx="7490792" cy="3777622"/>
          </a:xfrm>
        </p:spPr>
        <p:txBody>
          <a:bodyPr>
            <a:normAutofit fontScale="85000" lnSpcReduction="20000"/>
          </a:bodyPr>
          <a:lstStyle/>
          <a:p>
            <a:pPr algn="just"/>
            <a:r>
              <a:rPr lang="el-GR" sz="1600" dirty="0"/>
              <a:t>Συμπλήρωση και Υπογραφή Συμβάσεων. Οι συμβάσεις αποστέλλονται με </a:t>
            </a:r>
            <a:r>
              <a:rPr lang="en-GB" sz="1600" dirty="0"/>
              <a:t>e-mail </a:t>
            </a:r>
            <a:r>
              <a:rPr lang="el-GR" sz="1600" dirty="0"/>
              <a:t>στους φοιτητές </a:t>
            </a:r>
            <a:r>
              <a:rPr lang="el-GR" sz="1600" dirty="0" err="1"/>
              <a:t>μετή</a:t>
            </a:r>
            <a:r>
              <a:rPr lang="el-GR" sz="1600" dirty="0"/>
              <a:t> την έγκριση από το Συμβούλιο ένταξης με οδηγίες. </a:t>
            </a:r>
          </a:p>
          <a:p>
            <a:pPr algn="just"/>
            <a:r>
              <a:rPr lang="el-GR" sz="1600" dirty="0"/>
              <a:t>Πριν την έναρξη της Πρακτικής Άσκησης ο φορέας ΄συμπληρώνει το έντυπο E3.5 στο ΠΣ ΕΡΓΑΝΗ</a:t>
            </a:r>
          </a:p>
          <a:p>
            <a:pPr algn="just"/>
            <a:r>
              <a:rPr lang="el-GR" sz="1600" u="sng" dirty="0"/>
              <a:t>Συμβάσεις ΕΣΠΑ</a:t>
            </a:r>
            <a:r>
              <a:rPr lang="el-GR" sz="1600" dirty="0"/>
              <a:t>: Απογραφικό Δελτίο Εισόδου. Υποχρεωτική συμπλήρωση του Απογραφικού Δελτίου Εισόδου, εντός 10 ημερών από την έναρξη. Η μη συμπλήρωσή του μπορεί να επιφέρει διακοπή της σύμβασης </a:t>
            </a:r>
            <a:r>
              <a:rPr lang="en-US" sz="1600" dirty="0">
                <a:hlinkClick r:id="rId2"/>
              </a:rPr>
              <a:t>https://praktiki.teiste.gr/?page_id=11898</a:t>
            </a:r>
            <a:endParaRPr lang="el-GR" sz="1600" dirty="0"/>
          </a:p>
          <a:p>
            <a:pPr algn="just"/>
            <a:r>
              <a:rPr lang="el-GR" sz="1600" u="sng" dirty="0"/>
              <a:t>Συμβάσεις ΕΣΠΑ: </a:t>
            </a:r>
            <a:r>
              <a:rPr lang="el-GR" sz="1600" dirty="0"/>
              <a:t>Ο φορέας απασχόλησης εάν δεν είναι ήδη εγγεγραμμένος στο σύστημα ΑΤΛΑΣ (</a:t>
            </a:r>
            <a:r>
              <a:rPr lang="en-US" sz="1600" dirty="0">
                <a:hlinkClick r:id="rId3"/>
              </a:rPr>
              <a:t>http://atlas.grnet.gr/</a:t>
            </a:r>
            <a:r>
              <a:rPr lang="el-GR" sz="1600" dirty="0"/>
              <a:t>) θα πρέπει να εγγραφεί όπου και θα περιγράφει την προσφερόμενη θέση πρακτικής άσκησης </a:t>
            </a:r>
          </a:p>
          <a:p>
            <a:pPr algn="just"/>
            <a:r>
              <a:rPr lang="el-GR" sz="1600" dirty="0"/>
              <a:t>Συμβάσεις ΕΣΠΑ: Ο φοιτητής πρέπει να συνδεθεί στο σύστημα Άτλας χρησιμοποιώντας το όνομα χρήστη και τον κωδικό πρόσβασης που έχει λάβει από το Τμήμα του και να πιστοποιήσει τα στοιχεία λογαριασμού του, προκειμένου να γίνει η αντιστοίχιση του με τη συγκεκριμένη θέση πρακτικής άσκησης.</a:t>
            </a:r>
          </a:p>
          <a:p>
            <a:pPr algn="just"/>
            <a:r>
              <a:rPr lang="el-GR" sz="1600" u="sng" dirty="0"/>
              <a:t>Συμβάσεις ΕΣΠΑ: </a:t>
            </a:r>
            <a:r>
              <a:rPr lang="el-GR" sz="1600" dirty="0"/>
              <a:t>Το Γραφείο Πρακτικής Άσκησης πραγματοποιεί την αντιστοίχιση των φοιτητών με τον φορέα.</a:t>
            </a:r>
          </a:p>
          <a:p>
            <a:endParaRPr lang="el-GR" sz="1600" dirty="0"/>
          </a:p>
        </p:txBody>
      </p:sp>
      <p:pic>
        <p:nvPicPr>
          <p:cNvPr id="4" name="3 - Εικόνα"/>
          <p:cNvPicPr/>
          <p:nvPr/>
        </p:nvPicPr>
        <p:blipFill>
          <a:blip r:embed="rId4"/>
          <a:srcRect/>
          <a:stretch>
            <a:fillRect/>
          </a:stretch>
        </p:blipFill>
        <p:spPr bwMode="auto">
          <a:xfrm>
            <a:off x="3143240" y="6000768"/>
            <a:ext cx="5324475" cy="5334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45201" y="624110"/>
            <a:ext cx="6589199" cy="716658"/>
          </a:xfrm>
        </p:spPr>
        <p:txBody>
          <a:bodyPr>
            <a:normAutofit/>
          </a:bodyPr>
          <a:lstStyle/>
          <a:p>
            <a:r>
              <a:rPr lang="el-GR" dirty="0"/>
              <a:t>Γενικές πληροφορίες</a:t>
            </a:r>
          </a:p>
        </p:txBody>
      </p:sp>
      <p:sp>
        <p:nvSpPr>
          <p:cNvPr id="3" name="2 - Θέση περιεχομένου"/>
          <p:cNvSpPr>
            <a:spLocks noGrp="1"/>
          </p:cNvSpPr>
          <p:nvPr>
            <p:ph idx="1"/>
          </p:nvPr>
        </p:nvSpPr>
        <p:spPr>
          <a:xfrm>
            <a:off x="1033475" y="1628800"/>
            <a:ext cx="7500925" cy="4282422"/>
          </a:xfrm>
        </p:spPr>
        <p:txBody>
          <a:bodyPr>
            <a:normAutofit/>
          </a:bodyPr>
          <a:lstStyle/>
          <a:p>
            <a:pPr lvl="0"/>
            <a:r>
              <a:rPr lang="el-GR" sz="1400" dirty="0"/>
              <a:t>Πληροφορίες σχετικά με την έναρξη της πρακτικής άσκησης -  δικαιώματα – υποχρεώσεις -  αποζημίωση -  ασφάλιση </a:t>
            </a:r>
          </a:p>
          <a:p>
            <a:pPr>
              <a:buNone/>
            </a:pPr>
            <a:r>
              <a:rPr lang="el-GR" sz="1400" u="sng" dirty="0">
                <a:hlinkClick r:id="rId2"/>
              </a:rPr>
              <a:t>https://praktiki.teiste.gr/?page_id=17231</a:t>
            </a:r>
            <a:endParaRPr lang="el-GR" sz="1400" dirty="0"/>
          </a:p>
          <a:p>
            <a:pPr lvl="0"/>
            <a:r>
              <a:rPr lang="el-GR" sz="1400" dirty="0"/>
              <a:t>Πληροφορίες σχετικά με τις διαθέσιμες θέσεις ΕΣΠΑ, Προσωρινούς – Τελικούς Πίνακες</a:t>
            </a:r>
          </a:p>
          <a:p>
            <a:pPr lvl="0">
              <a:buNone/>
            </a:pPr>
            <a:r>
              <a:rPr lang="el-GR" sz="1400" dirty="0"/>
              <a:t>	</a:t>
            </a:r>
            <a:r>
              <a:rPr lang="en-US" sz="1400" dirty="0">
                <a:hlinkClick r:id="rId3"/>
              </a:rPr>
              <a:t>https://praktiki.teiste.gr/?cat=11</a:t>
            </a:r>
            <a:r>
              <a:rPr lang="el-GR" sz="1400" dirty="0">
                <a:hlinkClick r:id="rId3"/>
              </a:rPr>
              <a:t>5</a:t>
            </a:r>
            <a:r>
              <a:rPr lang="el-GR" sz="1400" dirty="0"/>
              <a:t> </a:t>
            </a:r>
          </a:p>
          <a:p>
            <a:r>
              <a:rPr lang="el-GR" sz="1400" dirty="0"/>
              <a:t>Πληροφορίες σχετικά με τα κριτήρια επιλογής φοιτητών</a:t>
            </a:r>
          </a:p>
          <a:p>
            <a:pPr>
              <a:buNone/>
            </a:pPr>
            <a:r>
              <a:rPr lang="el-GR" sz="1400" u="sng" dirty="0">
                <a:hlinkClick r:id="rId4"/>
              </a:rPr>
              <a:t>https://praktiki.teiste.gr/?p=16221</a:t>
            </a:r>
            <a:endParaRPr lang="el-GR" sz="1400" dirty="0"/>
          </a:p>
          <a:p>
            <a:pPr lvl="0"/>
            <a:r>
              <a:rPr lang="el-GR" sz="1400" dirty="0"/>
              <a:t>Πληροφορίες σχετικά με τη διαδικασία ενστάσεων</a:t>
            </a:r>
          </a:p>
          <a:p>
            <a:pPr>
              <a:buNone/>
            </a:pPr>
            <a:r>
              <a:rPr lang="el-GR" sz="1400" u="sng" dirty="0">
                <a:hlinkClick r:id="rId5"/>
              </a:rPr>
              <a:t>https://praktiki.teiste.gr/?p=16224</a:t>
            </a:r>
            <a:endParaRPr lang="el-GR" sz="1400" u="sng" dirty="0"/>
          </a:p>
          <a:p>
            <a:pPr lvl="0"/>
            <a:r>
              <a:rPr lang="el-GR" sz="1400" dirty="0"/>
              <a:t>Το πρακτικό επιτροπής πρακτικής άσκησης  με τους </a:t>
            </a:r>
            <a:r>
              <a:rPr lang="el-GR" sz="1400" b="1" dirty="0"/>
              <a:t>προσωρινούς πίνακες</a:t>
            </a:r>
            <a:r>
              <a:rPr lang="el-GR" sz="1400" dirty="0"/>
              <a:t> πρωτοκολλείται από τη γραμματεία, αναρτάται στην ιστοσελίδα του ΠΠΣ Μηχανολόγων Μηχανικών Τ.Ε. και στην ηλεκτρονική διεύθυνση </a:t>
            </a:r>
            <a:r>
              <a:rPr lang="el-GR" sz="1400" u="sng" dirty="0">
                <a:hlinkClick r:id="rId3"/>
              </a:rPr>
              <a:t>https://praktiki.teiste.gr/?cat=115</a:t>
            </a:r>
            <a:r>
              <a:rPr lang="el-GR" sz="1400" u="sng" dirty="0"/>
              <a:t> </a:t>
            </a:r>
            <a:endParaRPr lang="el-GR" sz="1400" dirty="0"/>
          </a:p>
          <a:p>
            <a:endParaRPr lang="el-GR" dirty="0"/>
          </a:p>
          <a:p>
            <a:endParaRPr lang="el-GR" dirty="0"/>
          </a:p>
        </p:txBody>
      </p:sp>
      <p:pic>
        <p:nvPicPr>
          <p:cNvPr id="4" name="3 - Εικόνα"/>
          <p:cNvPicPr/>
          <p:nvPr/>
        </p:nvPicPr>
        <p:blipFill>
          <a:blip r:embed="rId6"/>
          <a:srcRect/>
          <a:stretch>
            <a:fillRect/>
          </a:stretch>
        </p:blipFill>
        <p:spPr bwMode="auto">
          <a:xfrm>
            <a:off x="2786050" y="5786454"/>
            <a:ext cx="5324475" cy="5334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000" b="1" u="sng" dirty="0"/>
              <a:t>Αποζημίωση &amp; ασφαλιστική κάλυψη φοιτητών κατά τη διάρκεια της πρακτικής άσκησης</a:t>
            </a:r>
            <a:endParaRPr lang="el-GR" sz="2000" dirty="0"/>
          </a:p>
        </p:txBody>
      </p:sp>
      <p:sp>
        <p:nvSpPr>
          <p:cNvPr id="3" name="2 - Θέση περιεχομένου"/>
          <p:cNvSpPr>
            <a:spLocks noGrp="1"/>
          </p:cNvSpPr>
          <p:nvPr>
            <p:ph idx="1"/>
          </p:nvPr>
        </p:nvSpPr>
        <p:spPr>
          <a:xfrm>
            <a:off x="717104" y="2060848"/>
            <a:ext cx="8426896" cy="2376264"/>
          </a:xfrm>
        </p:spPr>
        <p:txBody>
          <a:bodyPr>
            <a:noAutofit/>
          </a:bodyPr>
          <a:lstStyle/>
          <a:p>
            <a:pPr>
              <a:buNone/>
            </a:pPr>
            <a:r>
              <a:rPr lang="el-GR" sz="1400" b="1" dirty="0"/>
              <a:t>ΜΕΣΩ ΟΑΕΔ</a:t>
            </a:r>
            <a:endParaRPr lang="el-GR" sz="1400" dirty="0"/>
          </a:p>
          <a:p>
            <a:r>
              <a:rPr lang="el-GR" sz="1400" b="1" dirty="0"/>
              <a:t>Σε επιχειρήσεις του ιδιωτικού τομέα,</a:t>
            </a:r>
            <a:endParaRPr lang="el-GR" sz="1400" dirty="0"/>
          </a:p>
          <a:p>
            <a:pPr>
              <a:buNone/>
            </a:pPr>
            <a:r>
              <a:rPr lang="el-GR" sz="1400" dirty="0"/>
              <a:t>από τον εργοδότη πραγματοποιείται αναγγελία έναρξης στον ΟΑΕΔ</a:t>
            </a:r>
          </a:p>
          <a:p>
            <a:pPr>
              <a:buNone/>
            </a:pPr>
            <a:r>
              <a:rPr lang="el-GR" sz="1400" dirty="0"/>
              <a:t>Ο εργοδότης καταβάλει στο φοιτητή όλο το 80% του ανειδίκευτου εργάτη </a:t>
            </a:r>
            <a:r>
              <a:rPr lang="el-GR" sz="1400" b="1" dirty="0"/>
              <a:t>580,80 ευρώ μηνιαίως</a:t>
            </a:r>
            <a:r>
              <a:rPr lang="el-GR" sz="1400" dirty="0"/>
              <a:t>.</a:t>
            </a:r>
          </a:p>
          <a:p>
            <a:r>
              <a:rPr lang="el-GR" sz="1400" b="1" dirty="0"/>
              <a:t>Σε φορείς</a:t>
            </a:r>
            <a:r>
              <a:rPr lang="el-GR" sz="1400" dirty="0"/>
              <a:t> </a:t>
            </a:r>
            <a:r>
              <a:rPr lang="el-GR" sz="1400" b="1" dirty="0"/>
              <a:t>του Δημόσιου</a:t>
            </a:r>
            <a:r>
              <a:rPr lang="el-GR" sz="1400" dirty="0"/>
              <a:t> και του ευρύτερου Δημόσιου Τομέα,</a:t>
            </a:r>
          </a:p>
          <a:p>
            <a:pPr>
              <a:buNone/>
            </a:pPr>
            <a:r>
              <a:rPr lang="el-GR" sz="1400" dirty="0"/>
              <a:t>από το Φορέα Υποδοχής καταβάλλεται το ποσό των </a:t>
            </a:r>
            <a:r>
              <a:rPr lang="el-GR" sz="1400" b="1" dirty="0"/>
              <a:t>176,08 € μηνιαίως</a:t>
            </a:r>
          </a:p>
          <a:p>
            <a:pPr algn="just">
              <a:buNone/>
            </a:pPr>
            <a:r>
              <a:rPr lang="el-GR" sz="1400" b="1" dirty="0"/>
              <a:t>       </a:t>
            </a:r>
          </a:p>
          <a:p>
            <a:pPr algn="just">
              <a:buNone/>
            </a:pPr>
            <a:r>
              <a:rPr lang="el-GR" sz="1400" b="1" i="1" dirty="0"/>
              <a:t>       </a:t>
            </a:r>
            <a:endParaRPr lang="el-GR" sz="1400" dirty="0"/>
          </a:p>
        </p:txBody>
      </p:sp>
      <p:pic>
        <p:nvPicPr>
          <p:cNvPr id="4" name="3 - Εικόνα"/>
          <p:cNvPicPr/>
          <p:nvPr/>
        </p:nvPicPr>
        <p:blipFill>
          <a:blip r:embed="rId2"/>
          <a:srcRect/>
          <a:stretch>
            <a:fillRect/>
          </a:stretch>
        </p:blipFill>
        <p:spPr bwMode="auto">
          <a:xfrm>
            <a:off x="3000364" y="5929330"/>
            <a:ext cx="5324475" cy="5334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48016" y="250685"/>
            <a:ext cx="6589199" cy="860674"/>
          </a:xfrm>
        </p:spPr>
        <p:txBody>
          <a:bodyPr>
            <a:normAutofit/>
          </a:bodyPr>
          <a:lstStyle/>
          <a:p>
            <a:pPr algn="ctr"/>
            <a:r>
              <a:rPr lang="el-GR" sz="2000" b="1" u="sng" dirty="0"/>
              <a:t>Αποζημίωση &amp; ασφαλιστική κάλυψη φοιτητών κατά τη διάρκεια της πρακτικής άσκησης</a:t>
            </a:r>
            <a:endParaRPr lang="el-GR" sz="2000" dirty="0"/>
          </a:p>
        </p:txBody>
      </p:sp>
      <p:sp>
        <p:nvSpPr>
          <p:cNvPr id="3" name="2 - Θέση περιεχομένου"/>
          <p:cNvSpPr>
            <a:spLocks noGrp="1"/>
          </p:cNvSpPr>
          <p:nvPr>
            <p:ph idx="1"/>
          </p:nvPr>
        </p:nvSpPr>
        <p:spPr>
          <a:xfrm>
            <a:off x="683568" y="1340768"/>
            <a:ext cx="8424936" cy="3168352"/>
          </a:xfrm>
        </p:spPr>
        <p:txBody>
          <a:bodyPr>
            <a:noAutofit/>
          </a:bodyPr>
          <a:lstStyle/>
          <a:p>
            <a:pPr marL="0" indent="0" algn="just">
              <a:buNone/>
            </a:pPr>
            <a:r>
              <a:rPr lang="el-GR" sz="1200" b="1" dirty="0"/>
              <a:t>ΜΕΣΩ ΕΣΠΑ</a:t>
            </a:r>
            <a:endParaRPr lang="el-GR" sz="1200" dirty="0"/>
          </a:p>
          <a:p>
            <a:pPr algn="just"/>
            <a:r>
              <a:rPr lang="el-GR" sz="1200" b="1" dirty="0"/>
              <a:t>Σε επιχειρήσεις του ιδιωτικού τομέα,</a:t>
            </a:r>
            <a:endParaRPr lang="el-GR" sz="1200" dirty="0"/>
          </a:p>
          <a:p>
            <a:pPr marL="0" indent="0" algn="just">
              <a:buNone/>
            </a:pPr>
            <a:r>
              <a:rPr lang="el-GR" sz="1200" dirty="0"/>
              <a:t>από το Πρόγραμμα Πρακτικής Άσκησης καταβάλλεται μηνιαίως το ποσό των 280€ και το υπόλοιπο ποσό καταβάλλεται από το Φορέα Υποδοχής έως τη συμπλήρωση του 80% του βασικού ημερομισθίου του ανειδίκευτου εργάτη επί του συνόλου των ημερών απασχόλησης του φοιτητή όπως εκάστοτε ισχύει βάσει της Εθνικής Συλλογικής Σύμβασης Εργασίας. Συνολικό ποσό αμοιβής φοιτητή από ΕΣΠΑ &amp; από φορέα υποδοχής: </a:t>
            </a:r>
            <a:r>
              <a:rPr lang="el-GR" sz="1200" b="1" dirty="0"/>
              <a:t>280 ΕΣΠΑ + 300,80 εργοδότης= 580,80 ευρώ μηνιαίως</a:t>
            </a:r>
            <a:endParaRPr lang="el-GR" sz="1200" dirty="0"/>
          </a:p>
          <a:p>
            <a:pPr algn="just"/>
            <a:r>
              <a:rPr lang="el-GR" sz="1200" dirty="0"/>
              <a:t>Δεν στοιχειοθετείται κανενός είδους δικαίωμα επιδότησης του φορέα υλοποίησης πρακτικής άσκησης από τον ΟΑΕΔ.</a:t>
            </a:r>
          </a:p>
          <a:p>
            <a:r>
              <a:rPr lang="el-GR" sz="1200" b="1" dirty="0"/>
              <a:t>Σε φορείς</a:t>
            </a:r>
            <a:r>
              <a:rPr lang="el-GR" sz="1200" dirty="0"/>
              <a:t> </a:t>
            </a:r>
            <a:r>
              <a:rPr lang="el-GR" sz="1200" b="1" dirty="0"/>
              <a:t>του Δημόσιου</a:t>
            </a:r>
            <a:r>
              <a:rPr lang="el-GR" sz="1200" dirty="0"/>
              <a:t> και του ευρύτερου Δημόσιου Τομέα,</a:t>
            </a:r>
          </a:p>
          <a:p>
            <a:pPr>
              <a:buNone/>
            </a:pPr>
            <a:r>
              <a:rPr lang="el-GR" sz="1200" dirty="0"/>
              <a:t>από το Φορέα Υποδοχής καταβάλλεται το ποσό των </a:t>
            </a:r>
            <a:r>
              <a:rPr lang="el-GR" sz="1200" b="1" dirty="0"/>
              <a:t>176,08 € μηνιαίως</a:t>
            </a:r>
            <a:endParaRPr lang="el-GR" sz="1200" dirty="0"/>
          </a:p>
          <a:p>
            <a:pPr>
              <a:buNone/>
            </a:pPr>
            <a:r>
              <a:rPr lang="el-GR" sz="1200" b="1" dirty="0"/>
              <a:t>και ΕΠΙΠΛΈΟΝ το ποσό των 280 € μηνιαίως</a:t>
            </a:r>
            <a:r>
              <a:rPr lang="el-GR" sz="1200" dirty="0"/>
              <a:t> από το Πρόγραμμα Πρακτικής Άσκησης</a:t>
            </a:r>
          </a:p>
          <a:p>
            <a:r>
              <a:rPr lang="el-GR" sz="1200" i="1" dirty="0"/>
              <a:t>Το ποσό της αμοιβής ΕΣΠΑ καταβάλλεται σε έως 2 δόσεις και αυτό θα αφορά </a:t>
            </a:r>
            <a:r>
              <a:rPr lang="el-GR" sz="1200" i="1" dirty="0" err="1"/>
              <a:t>εκτελεσθέν</a:t>
            </a:r>
            <a:r>
              <a:rPr lang="el-GR" sz="1200" i="1" dirty="0"/>
              <a:t> μέρος της σύμβασης.</a:t>
            </a:r>
            <a:endParaRPr lang="el-GR" sz="1200" dirty="0"/>
          </a:p>
          <a:p>
            <a:r>
              <a:rPr lang="el-GR" sz="1200" i="1" dirty="0"/>
              <a:t>Η πληρωμή του φοιτητή γίνεται τμηματικά και εφόσον προσκομίσει όλα απαραίτητα έντυπα.</a:t>
            </a:r>
            <a:endParaRPr lang="el-GR" sz="1200" dirty="0"/>
          </a:p>
          <a:p>
            <a:pPr algn="just"/>
            <a:endParaRPr lang="el-GR" sz="1200" dirty="0"/>
          </a:p>
          <a:p>
            <a:pPr algn="just"/>
            <a:endParaRPr lang="el-GR" sz="1200" dirty="0"/>
          </a:p>
        </p:txBody>
      </p:sp>
      <p:pic>
        <p:nvPicPr>
          <p:cNvPr id="4" name="3 - Εικόνα"/>
          <p:cNvPicPr/>
          <p:nvPr/>
        </p:nvPicPr>
        <p:blipFill>
          <a:blip r:embed="rId2"/>
          <a:srcRect/>
          <a:stretch>
            <a:fillRect/>
          </a:stretch>
        </p:blipFill>
        <p:spPr bwMode="auto">
          <a:xfrm>
            <a:off x="1714480" y="5643578"/>
            <a:ext cx="5324475" cy="5334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259633" y="624110"/>
            <a:ext cx="7274768" cy="1280890"/>
          </a:xfrm>
        </p:spPr>
        <p:txBody>
          <a:bodyPr>
            <a:normAutofit/>
          </a:bodyPr>
          <a:lstStyle/>
          <a:p>
            <a:r>
              <a:rPr lang="el-GR" b="1" u="sng" dirty="0"/>
              <a:t>Ασφαλιστική Κάλυψη Φοιτητών</a:t>
            </a:r>
            <a:endParaRPr lang="el-GR" dirty="0"/>
          </a:p>
        </p:txBody>
      </p:sp>
      <p:sp>
        <p:nvSpPr>
          <p:cNvPr id="3" name="2 - Θέση περιεχομένου"/>
          <p:cNvSpPr>
            <a:spLocks noGrp="1"/>
          </p:cNvSpPr>
          <p:nvPr>
            <p:ph idx="1"/>
          </p:nvPr>
        </p:nvSpPr>
        <p:spPr>
          <a:xfrm>
            <a:off x="899593" y="2133600"/>
            <a:ext cx="7634808" cy="2519536"/>
          </a:xfrm>
        </p:spPr>
        <p:txBody>
          <a:bodyPr>
            <a:normAutofit/>
          </a:bodyPr>
          <a:lstStyle/>
          <a:p>
            <a:pPr algn="just">
              <a:buNone/>
            </a:pPr>
            <a:r>
              <a:rPr lang="el-GR" dirty="0"/>
              <a:t>	</a:t>
            </a:r>
            <a:r>
              <a:rPr lang="el-GR" sz="1600" dirty="0"/>
              <a:t>Οι φοιτητές κατά τη διάρκεια της πρακτικής τους άσκησης υπάγονται στην ασφάλιση του ΙΚΑ, έναντι επαγγελματικού κινδύνου ατυχήματος (όχι και για τον κλάδο παροχών ασθενείας και μητρότητας σε είδος και σε χρήμα). Οι ασφαλιστικές εισφορές υπολογίζονται σε ποσοστό 1% επί του τεκμαρτού ημερομισθίου της δωδέκατης (12ης) ασφαλιστικής κλάσης όπως ισχύει κάθε φορά και καταβάλλεται από τον εργοδότη σύμφωνα με τις διατάξεις της νομοθεσίας του ΙΚΑ για τον τρόπο είσπραξης των εισφορών. Η ασφάλιση πραγματοποιείται για 25 ημέρες το μήνα ανεξάρτητα από τη διάρκεια απασχόλησης.</a:t>
            </a:r>
          </a:p>
        </p:txBody>
      </p:sp>
      <p:pic>
        <p:nvPicPr>
          <p:cNvPr id="4" name="3 - Εικόνα"/>
          <p:cNvPicPr/>
          <p:nvPr/>
        </p:nvPicPr>
        <p:blipFill>
          <a:blip r:embed="rId2"/>
          <a:srcRect/>
          <a:stretch>
            <a:fillRect/>
          </a:stretch>
        </p:blipFill>
        <p:spPr bwMode="auto">
          <a:xfrm>
            <a:off x="1714480" y="5786454"/>
            <a:ext cx="5324475" cy="5334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p:cNvPicPr/>
          <p:nvPr/>
        </p:nvPicPr>
        <p:blipFill>
          <a:blip r:embed="rId2"/>
          <a:srcRect/>
          <a:stretch>
            <a:fillRect/>
          </a:stretch>
        </p:blipFill>
        <p:spPr bwMode="auto">
          <a:xfrm>
            <a:off x="1714480" y="5786454"/>
            <a:ext cx="5324475" cy="533400"/>
          </a:xfrm>
          <a:prstGeom prst="rect">
            <a:avLst/>
          </a:prstGeom>
          <a:noFill/>
          <a:ln w="9525">
            <a:noFill/>
            <a:miter lim="800000"/>
            <a:headEnd/>
            <a:tailEnd/>
          </a:ln>
        </p:spPr>
      </p:pic>
      <p:sp>
        <p:nvSpPr>
          <p:cNvPr id="9" name="2 - Τίτλος">
            <a:extLst>
              <a:ext uri="{FF2B5EF4-FFF2-40B4-BE49-F238E27FC236}">
                <a16:creationId xmlns:a16="http://schemas.microsoft.com/office/drawing/2014/main" xmlns="" id="{5906B8D5-F4E1-4F24-8DE7-743E00DCFF4F}"/>
              </a:ext>
            </a:extLst>
          </p:cNvPr>
          <p:cNvSpPr txBox="1">
            <a:spLocks/>
          </p:cNvSpPr>
          <p:nvPr/>
        </p:nvSpPr>
        <p:spPr>
          <a:xfrm>
            <a:off x="1783799" y="538146"/>
            <a:ext cx="5256584" cy="626412"/>
          </a:xfrm>
          <a:prstGeom prst="rect">
            <a:avLst/>
          </a:prstGeom>
        </p:spPr>
        <p:txBody>
          <a:bodyPr vert="horz" lIns="91440" tIns="45720" rIns="91440" bIns="45720" rtlCol="0" anchor="t">
            <a:normAutofit fontScale="525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l-GR" sz="4000" b="1" dirty="0">
                <a:solidFill>
                  <a:schemeClr val="accent5">
                    <a:lumMod val="75000"/>
                  </a:schemeClr>
                </a:solidFill>
              </a:rPr>
              <a:t>Ολοκλήρωση Πρακτικής Άσκησης</a:t>
            </a:r>
          </a:p>
          <a:p>
            <a:pPr algn="ctr"/>
            <a:r>
              <a:rPr lang="el-GR" sz="4000" b="1" dirty="0">
                <a:solidFill>
                  <a:schemeClr val="accent5">
                    <a:lumMod val="75000"/>
                  </a:schemeClr>
                </a:solidFill>
              </a:rPr>
              <a:t>Μέσω ΟΑΕΔ</a:t>
            </a:r>
            <a:endParaRPr lang="el-GR" sz="4000" dirty="0">
              <a:solidFill>
                <a:schemeClr val="accent5">
                  <a:lumMod val="75000"/>
                </a:schemeClr>
              </a:solidFill>
            </a:endParaRPr>
          </a:p>
        </p:txBody>
      </p:sp>
      <p:sp>
        <p:nvSpPr>
          <p:cNvPr id="11" name="6 - Ορθογώνιο">
            <a:extLst>
              <a:ext uri="{FF2B5EF4-FFF2-40B4-BE49-F238E27FC236}">
                <a16:creationId xmlns:a16="http://schemas.microsoft.com/office/drawing/2014/main" xmlns="" id="{EFA4D335-CEC5-4554-8274-8D6B9B146048}"/>
              </a:ext>
            </a:extLst>
          </p:cNvPr>
          <p:cNvSpPr/>
          <p:nvPr/>
        </p:nvSpPr>
        <p:spPr>
          <a:xfrm>
            <a:off x="683568" y="2131781"/>
            <a:ext cx="8143932" cy="3416320"/>
          </a:xfrm>
          <a:prstGeom prst="rect">
            <a:avLst/>
          </a:prstGeom>
        </p:spPr>
        <p:txBody>
          <a:bodyPr wrap="square">
            <a:spAutoFit/>
          </a:bodyPr>
          <a:lstStyle/>
          <a:p>
            <a:pPr algn="just" fontAlgn="base"/>
            <a:r>
              <a:rPr lang="el-GR" i="1" dirty="0"/>
              <a:t>Με τη λήξη του εξαμήνου</a:t>
            </a:r>
          </a:p>
          <a:p>
            <a:pPr algn="just" fontAlgn="base"/>
            <a:endParaRPr lang="el-GR" b="1" dirty="0">
              <a:solidFill>
                <a:schemeClr val="tx1">
                  <a:lumMod val="75000"/>
                  <a:lumOff val="25000"/>
                </a:schemeClr>
              </a:solidFill>
            </a:endParaRPr>
          </a:p>
          <a:p>
            <a:pPr marL="171450" indent="-171450" algn="just" fontAlgn="base">
              <a:buFont typeface="Arial" panose="020B0604020202020204" pitchFamily="34" charset="0"/>
              <a:buChar char="•"/>
            </a:pPr>
            <a:r>
              <a:rPr lang="el-GR" b="1" dirty="0">
                <a:solidFill>
                  <a:schemeClr val="tx1">
                    <a:lumMod val="75000"/>
                    <a:lumOff val="25000"/>
                  </a:schemeClr>
                </a:solidFill>
              </a:rPr>
              <a:t>Φοιτητές οι οποίοι π</a:t>
            </a:r>
            <a:r>
              <a:rPr lang="el-GR" b="1" dirty="0"/>
              <a:t>ραγματοποιήσαν την Π.Α. μέσω ΟΑΕΔ</a:t>
            </a:r>
          </a:p>
          <a:p>
            <a:pPr algn="just" fontAlgn="base"/>
            <a:endParaRPr lang="el-GR" b="1" dirty="0"/>
          </a:p>
          <a:p>
            <a:pPr algn="just" fontAlgn="base"/>
            <a:r>
              <a:rPr lang="el-GR" dirty="0"/>
              <a:t>Καταθέτουν στη Γραμματεία του ΠΠΣ Μηχανολόγων Μηχανικών Τ.Ε.  το Βιβλίο Πρακτικής Άσκησης συμπληρωμένο σύμφωνα με τις οδηγίες, τα ένσημα του εξαμήνου από το ΙΚΑ (συνολικά 150 ημέρες ασφάλισης)</a:t>
            </a:r>
          </a:p>
          <a:p>
            <a:pPr algn="just" fontAlgn="base"/>
            <a:endParaRPr lang="el-GR" dirty="0"/>
          </a:p>
          <a:p>
            <a:pPr algn="just" fontAlgn="base"/>
            <a:r>
              <a:rPr lang="el-GR" dirty="0"/>
              <a:t>Το βιβλίο Πρακτικής υπογράφεται από τον Επόπτη Εκπαιδευτικό, τον </a:t>
            </a:r>
            <a:r>
              <a:rPr lang="el-GR" dirty="0" err="1"/>
              <a:t>Αντιπροέδρο</a:t>
            </a:r>
            <a:r>
              <a:rPr lang="el-GR" dirty="0"/>
              <a:t> του Συμβουλίου Ένταξης και στη συνέχεια μπαίνει στο φάκελο του φοιτητή.  </a:t>
            </a:r>
          </a:p>
          <a:p>
            <a:pPr fontAlgn="base"/>
            <a:endParaRPr lang="el-GR" dirty="0"/>
          </a:p>
        </p:txBody>
      </p:sp>
    </p:spTree>
    <p:extLst>
      <p:ext uri="{BB962C8B-B14F-4D97-AF65-F5344CB8AC3E}">
        <p14:creationId xmlns:p14="http://schemas.microsoft.com/office/powerpoint/2010/main" val="3965547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Γενικές Πληροφορίες</a:t>
            </a:r>
          </a:p>
        </p:txBody>
      </p:sp>
      <p:sp>
        <p:nvSpPr>
          <p:cNvPr id="3" name="2 - Θέση περιεχομένου"/>
          <p:cNvSpPr>
            <a:spLocks noGrp="1"/>
          </p:cNvSpPr>
          <p:nvPr>
            <p:ph idx="1"/>
          </p:nvPr>
        </p:nvSpPr>
        <p:spPr>
          <a:xfrm>
            <a:off x="1331640" y="1540188"/>
            <a:ext cx="7344816" cy="4265075"/>
          </a:xfrm>
        </p:spPr>
        <p:txBody>
          <a:bodyPr>
            <a:normAutofit fontScale="92500" lnSpcReduction="20000"/>
          </a:bodyPr>
          <a:lstStyle/>
          <a:p>
            <a:pPr algn="just"/>
            <a:r>
              <a:rPr lang="el-GR" sz="1400" b="1" dirty="0"/>
              <a:t>Πρακτική άσκηση</a:t>
            </a:r>
            <a:r>
              <a:rPr lang="el-GR" sz="1400" dirty="0"/>
              <a:t> είναι το χρονικό διάστημα κατά τη διάρκεια του οποίου ένας φοιτητής/</a:t>
            </a:r>
            <a:r>
              <a:rPr lang="el-GR" sz="1400" dirty="0" err="1"/>
              <a:t>τρια</a:t>
            </a:r>
            <a:r>
              <a:rPr lang="el-GR" sz="1400" dirty="0"/>
              <a:t> συνεχίζει την εκπαίδευσή του σε πραγματικό χώρο εργασίας, του ιδιωτικού ή δημόσιου τομέα, σε αντικείμενο συναφές με αυτό των σπουδών του.</a:t>
            </a:r>
          </a:p>
          <a:p>
            <a:pPr algn="just"/>
            <a:r>
              <a:rPr lang="el-GR" sz="1400" dirty="0"/>
              <a:t>Ο θεσμός αυτός στοχεύει στη σύνδεση της εκπαίδευσης και της αγοράς εργασίας, έτσι ώστε η εκπαίδευση να παρέχει εφαρμοσμένη γνώση. Η πρακτική άσκηση είναι υποχρεωτική ως μέρος των σπουδών στα Τεχνολογικά Ιδρύματα.</a:t>
            </a:r>
          </a:p>
          <a:p>
            <a:pPr algn="just"/>
            <a:r>
              <a:rPr lang="el-GR" sz="1400" dirty="0"/>
              <a:t>Η απόκτηση εργασιακών εμπειριών κατά τη διάρκεια των σπουδών είναι πολύ σημαντική για τη μετέπειτα επαγγελματική σταδιοδρομία των φοιτητών/</a:t>
            </a:r>
            <a:r>
              <a:rPr lang="el-GR" sz="1400" dirty="0" err="1"/>
              <a:t>τριων</a:t>
            </a:r>
            <a:r>
              <a:rPr lang="el-GR" sz="1400" dirty="0"/>
              <a:t>.</a:t>
            </a:r>
          </a:p>
          <a:p>
            <a:pPr algn="just"/>
            <a:r>
              <a:rPr lang="el-GR" sz="1400" dirty="0"/>
              <a:t>Η Πρακτική Άσκηση δίνει τη δυνατότητα να μεταφέρουν οι φοιτητές/</a:t>
            </a:r>
            <a:r>
              <a:rPr lang="el-GR" sz="1400" dirty="0" err="1"/>
              <a:t>τριες</a:t>
            </a:r>
            <a:r>
              <a:rPr lang="el-GR" sz="1400" dirty="0"/>
              <a:t> σε πραγματικές συνθήκες την επιστημονική τους γνώση και να την εφαρμόσουν.</a:t>
            </a:r>
          </a:p>
          <a:p>
            <a:pPr algn="just"/>
            <a:r>
              <a:rPr lang="el-GR" sz="1400" dirty="0"/>
              <a:t>Παρέχει ευκαιρίες για ενίσχυση της επιστημονικής τους κατάρτισης με επαγγελματικές δεξιότητες και προσόντα.</a:t>
            </a:r>
          </a:p>
          <a:p>
            <a:pPr algn="just"/>
            <a:r>
              <a:rPr lang="el-GR" sz="1400" dirty="0"/>
              <a:t>Επιτρέπει να δοκιμάσουν έναν πιθανό μελλοντικό επαγγελματικό χώρο και να διερευνήσουν τα επαγγελματικά τους ενδιαφέροντα.</a:t>
            </a:r>
          </a:p>
          <a:p>
            <a:pPr algn="just"/>
            <a:r>
              <a:rPr lang="el-GR" sz="1400" dirty="0"/>
              <a:t>Φέρνει σε επαφή τους φοιτητές/</a:t>
            </a:r>
            <a:r>
              <a:rPr lang="el-GR" sz="1400" dirty="0" err="1"/>
              <a:t>τριες</a:t>
            </a:r>
            <a:r>
              <a:rPr lang="el-GR" sz="1400" dirty="0"/>
              <a:t> με το σύγχρονο επιχειρηματικό και εργασιακό περιβάλλον και τους προετοιμάζει για να μπορούν να δραστηριοποιηθούν μέσα σε αυτό.</a:t>
            </a:r>
          </a:p>
          <a:p>
            <a:pPr algn="just"/>
            <a:r>
              <a:rPr lang="el-GR" sz="1400" dirty="0"/>
              <a:t>Δίνει τη δυνατότητα να γνωριστούν οι φοιτητές/</a:t>
            </a:r>
            <a:r>
              <a:rPr lang="el-GR" sz="1400" dirty="0" err="1"/>
              <a:t>τριες</a:t>
            </a:r>
            <a:r>
              <a:rPr lang="el-GR" sz="1400" dirty="0"/>
              <a:t> και να δικτυωθούν με τους φορείς και τα στελέχη τους.</a:t>
            </a:r>
          </a:p>
          <a:p>
            <a:pPr algn="just"/>
            <a:endParaRPr lang="el-GR" sz="1000" dirty="0"/>
          </a:p>
        </p:txBody>
      </p:sp>
      <p:pic>
        <p:nvPicPr>
          <p:cNvPr id="4" name="3 - Εικόνα"/>
          <p:cNvPicPr/>
          <p:nvPr/>
        </p:nvPicPr>
        <p:blipFill>
          <a:blip r:embed="rId2"/>
          <a:srcRect/>
          <a:stretch>
            <a:fillRect/>
          </a:stretch>
        </p:blipFill>
        <p:spPr bwMode="auto">
          <a:xfrm>
            <a:off x="2500298" y="5929330"/>
            <a:ext cx="5324475" cy="5334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2568" y="1164558"/>
            <a:ext cx="8138864" cy="3777622"/>
          </a:xfrm>
        </p:spPr>
        <p:txBody>
          <a:bodyPr>
            <a:normAutofit fontScale="25000" lnSpcReduction="20000"/>
          </a:bodyPr>
          <a:lstStyle/>
          <a:p>
            <a:pPr fontAlgn="base"/>
            <a:endParaRPr lang="el-GR" sz="1200" dirty="0"/>
          </a:p>
          <a:p>
            <a:pPr marL="0" indent="0" algn="just" fontAlgn="base">
              <a:buNone/>
            </a:pPr>
            <a:r>
              <a:rPr lang="el-GR" sz="5600" dirty="0">
                <a:solidFill>
                  <a:schemeClr val="tx1"/>
                </a:solidFill>
              </a:rPr>
              <a:t>Ο φοιτητής ο οποίος πραγματοποιήσει την Π.Α. μέσω ΕΣΠΑ καταθέτει:</a:t>
            </a:r>
          </a:p>
          <a:p>
            <a:pPr algn="just" fontAlgn="base"/>
            <a:r>
              <a:rPr lang="el-GR" sz="6000" dirty="0"/>
              <a:t>Στη Γραμματεία του ΠΠΣ Μηχανολόγων Μηχανικών Τ.Ε.  το Βιβλίο Πρακτικής Άσκησης συμπληρωμένο σύμφωνα με τις οδηγίες, τα ένσημα του εξαμήνου από το ΙΚΑ (συνολικά 150 ημέρες ασφάλισης)</a:t>
            </a:r>
          </a:p>
          <a:p>
            <a:pPr algn="just" fontAlgn="base"/>
            <a:r>
              <a:rPr lang="el-GR" sz="5600" dirty="0">
                <a:solidFill>
                  <a:schemeClr val="tx1"/>
                </a:solidFill>
              </a:rPr>
              <a:t>Στο Γραφείο Πρακτικής Άσκησης: </a:t>
            </a:r>
          </a:p>
          <a:p>
            <a:pPr marL="0" indent="-171450" algn="just" fontAlgn="base">
              <a:buFont typeface="Arial" panose="020B0604020202020204" pitchFamily="34" charset="0"/>
              <a:buChar char="•"/>
            </a:pPr>
            <a:r>
              <a:rPr lang="el-GR" sz="5600" dirty="0">
                <a:solidFill>
                  <a:schemeClr val="tx1"/>
                </a:solidFill>
              </a:rPr>
              <a:t>Βεβαίωση Ολοκλήρωσης Πρακτικής Άσκησης συμπληρωμένη από τον φορέα</a:t>
            </a:r>
          </a:p>
          <a:p>
            <a:pPr marL="0" indent="-171450" algn="just" fontAlgn="base">
              <a:buFont typeface="Arial" panose="020B0604020202020204" pitchFamily="34" charset="0"/>
              <a:buChar char="•"/>
            </a:pPr>
            <a:r>
              <a:rPr lang="el-GR" sz="5600" dirty="0">
                <a:solidFill>
                  <a:schemeClr val="tx1"/>
                </a:solidFill>
              </a:rPr>
              <a:t>Τα ένσημα από το ΙΚΑ (συνολικά 150 ημέρες ασφάλισης)</a:t>
            </a:r>
          </a:p>
          <a:p>
            <a:pPr marL="0" indent="-171450" algn="just" fontAlgn="base">
              <a:buFont typeface="Arial" panose="020B0604020202020204" pitchFamily="34" charset="0"/>
              <a:buChar char="•"/>
            </a:pPr>
            <a:r>
              <a:rPr lang="el-GR" sz="5600" dirty="0">
                <a:solidFill>
                  <a:schemeClr val="tx1"/>
                </a:solidFill>
              </a:rPr>
              <a:t>Ο φοιτητής/</a:t>
            </a:r>
            <a:r>
              <a:rPr lang="el-GR" sz="5600" dirty="0" err="1">
                <a:solidFill>
                  <a:schemeClr val="tx1"/>
                </a:solidFill>
              </a:rPr>
              <a:t>τρια</a:t>
            </a:r>
            <a:r>
              <a:rPr lang="el-GR" sz="5600" dirty="0">
                <a:solidFill>
                  <a:schemeClr val="tx1"/>
                </a:solidFill>
              </a:rPr>
              <a:t> κατά τη λήξη της πρακτικής του άσκησης, θα πρέπει να συμπληρώσει το ερωτηματολόγιο «ΑΞΙΟΛΟΓΗΣΗ ΠΡΑΚΤΙΚΗΣ ΑΣΚΗΣΗΣ ΑΠΟ ΤΟ ΦΟΙΤΗΤΗ». </a:t>
            </a:r>
            <a:br>
              <a:rPr lang="el-GR" sz="5600" dirty="0">
                <a:solidFill>
                  <a:schemeClr val="tx1"/>
                </a:solidFill>
              </a:rPr>
            </a:br>
            <a:r>
              <a:rPr lang="el-GR" sz="5600" dirty="0">
                <a:solidFill>
                  <a:schemeClr val="tx1"/>
                </a:solidFill>
              </a:rPr>
              <a:t>Για τη συμπλήρωση του ερωτηματολογίου ΑΞΙΟΛΟΓΗΣΗ ΠΡΑΚΤΙΚΗΣ ΑΣΚΗΣΗΣ ΑΠΟ ΤΟ ΦΟΙΤΗΤΗ επιλέξτε το σύνδεσμο: </a:t>
            </a:r>
            <a:r>
              <a:rPr lang="el-GR" sz="5600" dirty="0">
                <a:solidFill>
                  <a:schemeClr val="tx1"/>
                </a:solidFill>
                <a:hlinkClick r:id="rId2">
                  <a:extLst>
                    <a:ext uri="{A12FA001-AC4F-418D-AE19-62706E023703}">
                      <ahyp:hlinkClr xmlns:ahyp="http://schemas.microsoft.com/office/drawing/2018/hyperlinkcolor" xmlns="" val="tx"/>
                    </a:ext>
                  </a:extLst>
                </a:hlinkClick>
              </a:rPr>
              <a:t>https://praktiki.teiste.gr/?page_id=12735</a:t>
            </a:r>
            <a:r>
              <a:rPr lang="el-GR" sz="5600" dirty="0">
                <a:solidFill>
                  <a:schemeClr val="tx1"/>
                </a:solidFill>
              </a:rPr>
              <a:t>. Όταν ο φοιτητής συμπληρώσει το ερωτηματολόγιό του θα εμφανιστεί ένας κωδικός, τον οποίο θα πρέπει να τον δώσει στον εργοδότη του, προκειμένου να συμπληρώσει το δικό του ερωτηματολόγιο («ΑΞΙΟΛΟΓΗΣΗ ΠΡΑΚΤΙΚΗΣ ΑΣΚΗΣΗΣ ΑΠΟ ΤΟ ΦΟΡΕΑ ΑΠΑΣΧΟΛΗΣΗΣ») Το ερωτηματολόγιο του φοιτητή εφόσον συμπληρωθεί και εκτυπωθεί, στη συνέχεια να υπογράφεται. </a:t>
            </a:r>
            <a:br>
              <a:rPr lang="el-GR" sz="5600" dirty="0">
                <a:solidFill>
                  <a:schemeClr val="tx1"/>
                </a:solidFill>
              </a:rPr>
            </a:br>
            <a:r>
              <a:rPr lang="el-GR" sz="5600" dirty="0">
                <a:solidFill>
                  <a:schemeClr val="tx1"/>
                </a:solidFill>
              </a:rPr>
              <a:t>Για τη συμπλήρωση του ερωτηματολογίου ΑΞΙΟΛΟΓΗΣΗ ΠΡΑΚΤΙΚΗΣ ΑΣΚΗΣΗΣ ΑΠΟ ΤΟ ΦΟΡΕΑ ΑΠΑΣΧΟΛΗΣΗΣ, ο Φορέας Απασχόλησης επιλέγει το σύνδεσμο </a:t>
            </a:r>
            <a:r>
              <a:rPr lang="el-GR" sz="5600" dirty="0">
                <a:solidFill>
                  <a:schemeClr val="tx1"/>
                </a:solidFill>
                <a:hlinkClick r:id="rId3">
                  <a:extLst>
                    <a:ext uri="{A12FA001-AC4F-418D-AE19-62706E023703}">
                      <ahyp:hlinkClr xmlns:ahyp="http://schemas.microsoft.com/office/drawing/2018/hyperlinkcolor" xmlns="" val="tx"/>
                    </a:ext>
                  </a:extLst>
                </a:hlinkClick>
              </a:rPr>
              <a:t>https://praktiki.teiste.gr/?page_id=12744</a:t>
            </a:r>
            <a:r>
              <a:rPr lang="el-GR" sz="5600" dirty="0">
                <a:solidFill>
                  <a:schemeClr val="tx1"/>
                </a:solidFill>
              </a:rPr>
              <a:t> [3]). Για την συμπλήρωση του συγκεκριμένου ερωτηματολογίου θα χρησιμοποιηθεί ο κωδικός ο οποίος εμφανίστηκε κατά την συμπλήρωση του ερωτηματολογίου από τον φοιτητή. Το ερωτηματολόγιο του εργοδότη </a:t>
            </a:r>
            <a:br>
              <a:rPr lang="el-GR" sz="5600" dirty="0">
                <a:solidFill>
                  <a:schemeClr val="tx1"/>
                </a:solidFill>
              </a:rPr>
            </a:br>
            <a:r>
              <a:rPr lang="el-GR" sz="5600" dirty="0">
                <a:solidFill>
                  <a:schemeClr val="tx1"/>
                </a:solidFill>
              </a:rPr>
              <a:t>εφόσον συμπληρωθεί και εκτυπωθεί, στη συνέχεια να υπογράφεται και σφραγίζεται</a:t>
            </a:r>
          </a:p>
          <a:p>
            <a:pPr>
              <a:buNone/>
            </a:pPr>
            <a:endParaRPr lang="el-GR" sz="1200" dirty="0"/>
          </a:p>
        </p:txBody>
      </p:sp>
      <p:pic>
        <p:nvPicPr>
          <p:cNvPr id="4" name="3 - Εικόνα"/>
          <p:cNvPicPr/>
          <p:nvPr/>
        </p:nvPicPr>
        <p:blipFill>
          <a:blip r:embed="rId4"/>
          <a:srcRect/>
          <a:stretch>
            <a:fillRect/>
          </a:stretch>
        </p:blipFill>
        <p:spPr bwMode="auto">
          <a:xfrm>
            <a:off x="1714480" y="5786454"/>
            <a:ext cx="5324475" cy="533400"/>
          </a:xfrm>
          <a:prstGeom prst="rect">
            <a:avLst/>
          </a:prstGeom>
          <a:noFill/>
          <a:ln w="9525">
            <a:noFill/>
            <a:miter lim="800000"/>
            <a:headEnd/>
            <a:tailEnd/>
          </a:ln>
        </p:spPr>
      </p:pic>
      <p:sp>
        <p:nvSpPr>
          <p:cNvPr id="7" name="2 - Τίτλος">
            <a:extLst>
              <a:ext uri="{FF2B5EF4-FFF2-40B4-BE49-F238E27FC236}">
                <a16:creationId xmlns:a16="http://schemas.microsoft.com/office/drawing/2014/main" xmlns="" id="{73A9C3D7-AD9E-4DF9-9B2D-0D677B914D4E}"/>
              </a:ext>
            </a:extLst>
          </p:cNvPr>
          <p:cNvSpPr txBox="1">
            <a:spLocks/>
          </p:cNvSpPr>
          <p:nvPr/>
        </p:nvSpPr>
        <p:spPr>
          <a:xfrm>
            <a:off x="1783799" y="538146"/>
            <a:ext cx="5256584" cy="626412"/>
          </a:xfrm>
          <a:prstGeom prst="rect">
            <a:avLst/>
          </a:prstGeom>
        </p:spPr>
        <p:txBody>
          <a:bodyPr vert="horz" lIns="91440" tIns="45720" rIns="91440" bIns="45720" rtlCol="0" anchor="t">
            <a:normAutofit fontScale="525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l-GR" sz="4000" b="1" dirty="0">
                <a:solidFill>
                  <a:schemeClr val="accent5">
                    <a:lumMod val="75000"/>
                  </a:schemeClr>
                </a:solidFill>
              </a:rPr>
              <a:t>Ολοκλήρωση Πρακτικής Άσκησης</a:t>
            </a:r>
          </a:p>
          <a:p>
            <a:pPr algn="ctr"/>
            <a:r>
              <a:rPr lang="el-GR" sz="4000" b="1" dirty="0">
                <a:solidFill>
                  <a:schemeClr val="accent5">
                    <a:lumMod val="75000"/>
                  </a:schemeClr>
                </a:solidFill>
              </a:rPr>
              <a:t>Μέσω ΕΣΠΑ 1/2</a:t>
            </a:r>
            <a:endParaRPr lang="el-GR" sz="4000" dirty="0">
              <a:solidFill>
                <a:schemeClr val="accent5">
                  <a:lumMod val="7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2568" y="1164558"/>
            <a:ext cx="8138864" cy="3777622"/>
          </a:xfrm>
        </p:spPr>
        <p:txBody>
          <a:bodyPr>
            <a:normAutofit fontScale="32500" lnSpcReduction="20000"/>
          </a:bodyPr>
          <a:lstStyle/>
          <a:p>
            <a:pPr fontAlgn="base"/>
            <a:endParaRPr lang="el-GR" sz="1200" dirty="0"/>
          </a:p>
          <a:p>
            <a:pPr algn="just" fontAlgn="base">
              <a:buFont typeface="Arial" panose="020B0604020202020204" pitchFamily="34" charset="0"/>
              <a:buChar char="•"/>
            </a:pPr>
            <a:r>
              <a:rPr lang="el-GR" sz="5600" dirty="0">
                <a:solidFill>
                  <a:schemeClr val="tx1"/>
                </a:solidFill>
              </a:rPr>
              <a:t>Αναλυτική κατάσταση της αμοιβής από την τράπεζα όπου θα φαίνεται το ποσό που πλήρωνε ο εργοδότης τον φοιτητή για τους 6 μήνες της πρακτικής άσκησης</a:t>
            </a:r>
          </a:p>
          <a:p>
            <a:pPr algn="just" fontAlgn="base">
              <a:buFont typeface="Arial" panose="020B0604020202020204" pitchFamily="34" charset="0"/>
              <a:buChar char="•"/>
            </a:pPr>
            <a:r>
              <a:rPr lang="el-GR" sz="5600" dirty="0">
                <a:solidFill>
                  <a:schemeClr val="tx1"/>
                </a:solidFill>
              </a:rPr>
              <a:t>Εκτύπωση της πρώτης σελίδας του βιβλιαρίου οποιασδήποτε τράπεζας αρκεί ο φοιτητής/</a:t>
            </a:r>
            <a:r>
              <a:rPr lang="el-GR" sz="5600" dirty="0" err="1">
                <a:solidFill>
                  <a:schemeClr val="tx1"/>
                </a:solidFill>
              </a:rPr>
              <a:t>τρια</a:t>
            </a:r>
            <a:r>
              <a:rPr lang="el-GR" sz="5600" dirty="0">
                <a:solidFill>
                  <a:schemeClr val="tx1"/>
                </a:solidFill>
              </a:rPr>
              <a:t> να είναι πρώτο όνομα. </a:t>
            </a:r>
          </a:p>
          <a:p>
            <a:pPr algn="just" fontAlgn="base">
              <a:buFont typeface="Arial" panose="020B0604020202020204" pitchFamily="34" charset="0"/>
              <a:buChar char="•"/>
            </a:pPr>
            <a:r>
              <a:rPr lang="el-GR" sz="5600" dirty="0">
                <a:solidFill>
                  <a:schemeClr val="tx1"/>
                </a:solidFill>
              </a:rPr>
              <a:t>Υποβολή απογραφικού δελτίου εξόδου </a:t>
            </a:r>
            <a:r>
              <a:rPr lang="en-US" sz="5600" dirty="0">
                <a:solidFill>
                  <a:schemeClr val="tx1"/>
                </a:solidFill>
                <a:hlinkClick r:id="rId2">
                  <a:extLst>
                    <a:ext uri="{A12FA001-AC4F-418D-AE19-62706E023703}">
                      <ahyp:hlinkClr xmlns:ahyp="http://schemas.microsoft.com/office/drawing/2018/hyperlinkcolor" xmlns="" val="tx"/>
                    </a:ext>
                  </a:extLst>
                </a:hlinkClick>
              </a:rPr>
              <a:t>https://praktiki.teiste.gr/?page_id=11901</a:t>
            </a:r>
            <a:endParaRPr lang="el-GR" sz="5600" dirty="0">
              <a:solidFill>
                <a:schemeClr val="tx1"/>
              </a:solidFill>
            </a:endParaRPr>
          </a:p>
          <a:p>
            <a:pPr marL="0" indent="0" algn="just" fontAlgn="base">
              <a:buNone/>
            </a:pPr>
            <a:endParaRPr lang="el-GR" sz="5600" dirty="0">
              <a:solidFill>
                <a:schemeClr val="tx1"/>
              </a:solidFill>
            </a:endParaRPr>
          </a:p>
          <a:p>
            <a:pPr marL="0" algn="just" fontAlgn="base"/>
            <a:endParaRPr lang="el-GR" sz="5600" dirty="0">
              <a:solidFill>
                <a:schemeClr val="tx1"/>
              </a:solidFill>
            </a:endParaRPr>
          </a:p>
          <a:p>
            <a:pPr marL="0" algn="just" fontAlgn="base"/>
            <a:r>
              <a:rPr lang="el-GR" sz="5600" dirty="0">
                <a:solidFill>
                  <a:schemeClr val="tx1"/>
                </a:solidFill>
              </a:rPr>
              <a:t>Το Γραφείο Πρακτικής Άσκησης προβαίνει στη διαδικασία πληρωμής των φοιτητών μετά από εντολή του Επιστημονικού Υπευθύνου του κάθε ΠΠΣ Μηχανολόγων Μηχανικών Τ.Ε. και εφόσον έχει προηγηθεί η προηγούμενη διαδικασία.</a:t>
            </a:r>
          </a:p>
          <a:p>
            <a:pPr>
              <a:buNone/>
            </a:pPr>
            <a:endParaRPr lang="el-GR" sz="1200" dirty="0"/>
          </a:p>
        </p:txBody>
      </p:sp>
      <p:pic>
        <p:nvPicPr>
          <p:cNvPr id="4" name="3 - Εικόνα"/>
          <p:cNvPicPr/>
          <p:nvPr/>
        </p:nvPicPr>
        <p:blipFill>
          <a:blip r:embed="rId3"/>
          <a:srcRect/>
          <a:stretch>
            <a:fillRect/>
          </a:stretch>
        </p:blipFill>
        <p:spPr bwMode="auto">
          <a:xfrm>
            <a:off x="1714480" y="5786454"/>
            <a:ext cx="5324475" cy="533400"/>
          </a:xfrm>
          <a:prstGeom prst="rect">
            <a:avLst/>
          </a:prstGeom>
          <a:noFill/>
          <a:ln w="9525">
            <a:noFill/>
            <a:miter lim="800000"/>
            <a:headEnd/>
            <a:tailEnd/>
          </a:ln>
        </p:spPr>
      </p:pic>
      <p:sp>
        <p:nvSpPr>
          <p:cNvPr id="7" name="2 - Τίτλος">
            <a:extLst>
              <a:ext uri="{FF2B5EF4-FFF2-40B4-BE49-F238E27FC236}">
                <a16:creationId xmlns:a16="http://schemas.microsoft.com/office/drawing/2014/main" xmlns="" id="{73A9C3D7-AD9E-4DF9-9B2D-0D677B914D4E}"/>
              </a:ext>
            </a:extLst>
          </p:cNvPr>
          <p:cNvSpPr txBox="1">
            <a:spLocks/>
          </p:cNvSpPr>
          <p:nvPr/>
        </p:nvSpPr>
        <p:spPr>
          <a:xfrm>
            <a:off x="1783799" y="538146"/>
            <a:ext cx="5256584" cy="626412"/>
          </a:xfrm>
          <a:prstGeom prst="rect">
            <a:avLst/>
          </a:prstGeom>
        </p:spPr>
        <p:txBody>
          <a:bodyPr vert="horz" lIns="91440" tIns="45720" rIns="91440" bIns="45720" rtlCol="0" anchor="t">
            <a:normAutofit fontScale="525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l-GR" sz="4000" b="1" dirty="0">
                <a:solidFill>
                  <a:schemeClr val="accent5">
                    <a:lumMod val="75000"/>
                  </a:schemeClr>
                </a:solidFill>
              </a:rPr>
              <a:t>Ολοκλήρωση Πρακτικής Άσκησης</a:t>
            </a:r>
          </a:p>
          <a:p>
            <a:pPr algn="ctr"/>
            <a:r>
              <a:rPr lang="el-GR" sz="4000" b="1" dirty="0">
                <a:solidFill>
                  <a:schemeClr val="accent5">
                    <a:lumMod val="75000"/>
                  </a:schemeClr>
                </a:solidFill>
              </a:rPr>
              <a:t>Μέσω ΕΣΠΑ 2/2</a:t>
            </a:r>
            <a:endParaRPr lang="el-GR" sz="4000" dirty="0">
              <a:solidFill>
                <a:schemeClr val="accent5">
                  <a:lumMod val="75000"/>
                </a:schemeClr>
              </a:solidFill>
            </a:endParaRPr>
          </a:p>
        </p:txBody>
      </p:sp>
    </p:spTree>
    <p:extLst>
      <p:ext uri="{BB962C8B-B14F-4D97-AF65-F5344CB8AC3E}">
        <p14:creationId xmlns:p14="http://schemas.microsoft.com/office/powerpoint/2010/main" val="12698964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 Τίτλος">
            <a:extLst>
              <a:ext uri="{FF2B5EF4-FFF2-40B4-BE49-F238E27FC236}">
                <a16:creationId xmlns:a16="http://schemas.microsoft.com/office/drawing/2014/main" xmlns="" id="{4F3B748E-F86B-47BA-AFAF-7A1DD28D8B8A}"/>
              </a:ext>
            </a:extLst>
          </p:cNvPr>
          <p:cNvSpPr txBox="1">
            <a:spLocks/>
          </p:cNvSpPr>
          <p:nvPr/>
        </p:nvSpPr>
        <p:spPr>
          <a:xfrm>
            <a:off x="1943708" y="2996952"/>
            <a:ext cx="5256584" cy="626412"/>
          </a:xfrm>
          <a:prstGeom prst="rect">
            <a:avLst/>
          </a:prstGeom>
        </p:spPr>
        <p:txBody>
          <a:bodyPr vert="horz" lIns="91440" tIns="45720" rIns="91440" bIns="45720" rtlCol="0" anchor="t">
            <a:normAutofit fontScale="600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l-GR" sz="4000" b="1" dirty="0">
                <a:solidFill>
                  <a:schemeClr val="accent5">
                    <a:lumMod val="75000"/>
                  </a:schemeClr>
                </a:solidFill>
              </a:rPr>
              <a:t>Ευχαριστώ για την προσοχή σας </a:t>
            </a:r>
            <a:endParaRPr lang="el-GR" sz="4000" dirty="0">
              <a:solidFill>
                <a:schemeClr val="accent5">
                  <a:lumMod val="75000"/>
                </a:schemeClr>
              </a:solidFill>
            </a:endParaRPr>
          </a:p>
        </p:txBody>
      </p:sp>
    </p:spTree>
    <p:extLst>
      <p:ext uri="{BB962C8B-B14F-4D97-AF65-F5344CB8AC3E}">
        <p14:creationId xmlns:p14="http://schemas.microsoft.com/office/powerpoint/2010/main" val="3056479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76866" y="756981"/>
            <a:ext cx="6798734" cy="1303867"/>
          </a:xfrm>
        </p:spPr>
        <p:txBody>
          <a:bodyPr/>
          <a:lstStyle/>
          <a:p>
            <a:r>
              <a:rPr lang="el-GR" dirty="0"/>
              <a:t>Γενικές Πληροφορίες</a:t>
            </a:r>
          </a:p>
        </p:txBody>
      </p:sp>
      <p:sp>
        <p:nvSpPr>
          <p:cNvPr id="3" name="2 - Θέση περιεχομένου"/>
          <p:cNvSpPr>
            <a:spLocks noGrp="1"/>
          </p:cNvSpPr>
          <p:nvPr>
            <p:ph idx="1"/>
          </p:nvPr>
        </p:nvSpPr>
        <p:spPr>
          <a:xfrm>
            <a:off x="1153630" y="1628800"/>
            <a:ext cx="7738850" cy="4014778"/>
          </a:xfrm>
        </p:spPr>
        <p:txBody>
          <a:bodyPr>
            <a:normAutofit fontScale="92500" lnSpcReduction="20000"/>
          </a:bodyPr>
          <a:lstStyle/>
          <a:p>
            <a:pPr algn="just"/>
            <a:r>
              <a:rPr lang="el-GR" sz="1700" dirty="0"/>
              <a:t>Για να συμμετάσχει κανείς θα πρέπει να πληροί τις προϋποθέσεις για έναρξη πρακτικής άσκησης που έχει θέσει το τμήμα.(10 Υπολειπόμενα Μαθήματα) </a:t>
            </a:r>
          </a:p>
          <a:p>
            <a:pPr algn="just"/>
            <a:r>
              <a:rPr lang="el-GR" sz="1700" dirty="0"/>
              <a:t>Η διάρκεια του προγράμματος Πρακτικής Άσκησης είναι 6 μήνες</a:t>
            </a:r>
          </a:p>
          <a:p>
            <a:pPr algn="just"/>
            <a:r>
              <a:rPr lang="el-GR" sz="1700" dirty="0"/>
              <a:t>Ο φοιτητής μπορεί να συμμετάσχει μόνο μια φορά στο πρόγραμμα Πρακτικής Άσκησης, είτε με κονδύλια ΕΣΠΑ είτε με άλλους πόρους.</a:t>
            </a:r>
          </a:p>
          <a:p>
            <a:pPr algn="just"/>
            <a:r>
              <a:rPr lang="el-GR" sz="1700" dirty="0"/>
              <a:t>Η αναζήτηση και εύρεση του φορέα για την πραγματοποίηση της πρακτικής άσκησης απαιτεί στρατηγική και χρόνο. Σημαντικό είναι να έχετε κατανοήσει τους στόχους σας και να μπορείτε να απαντάτε στο ερώτημα </a:t>
            </a:r>
            <a:r>
              <a:rPr lang="el-GR" sz="1700" i="1" dirty="0"/>
              <a:t>«Τι ζητάτε από την πρακτική σας άσκηση;»</a:t>
            </a:r>
            <a:r>
              <a:rPr lang="el-GR" sz="1700" dirty="0"/>
              <a:t>. Έτσι θα πρέπει να:</a:t>
            </a:r>
          </a:p>
          <a:p>
            <a:pPr algn="just">
              <a:buNone/>
            </a:pPr>
            <a:r>
              <a:rPr lang="el-GR" sz="1700" dirty="0"/>
              <a:t> - διερευνήσετε τις επαγγελματικές περιοχές και αντικείμενα που σας ενδιαφέρουν,</a:t>
            </a:r>
          </a:p>
          <a:p>
            <a:pPr algn="just">
              <a:buNone/>
            </a:pPr>
            <a:r>
              <a:rPr lang="el-GR" sz="1700" dirty="0"/>
              <a:t>- εντοπίσετε φορείς και επιχειρήσεις και συγκεντρώσετε πληροφορίες για το αντικείμενό τους, τη θέση τους στην αγορά, την εσωτερική τους δομή και οργάνωση.</a:t>
            </a:r>
            <a:r>
              <a:rPr lang="el-GR" sz="1700" b="1" dirty="0"/>
              <a:t> </a:t>
            </a:r>
            <a:endParaRPr lang="el-GR" sz="1700" dirty="0"/>
          </a:p>
        </p:txBody>
      </p:sp>
      <p:pic>
        <p:nvPicPr>
          <p:cNvPr id="4" name="3 - Εικόνα"/>
          <p:cNvPicPr/>
          <p:nvPr/>
        </p:nvPicPr>
        <p:blipFill>
          <a:blip r:embed="rId2"/>
          <a:srcRect/>
          <a:stretch>
            <a:fillRect/>
          </a:stretch>
        </p:blipFill>
        <p:spPr bwMode="auto">
          <a:xfrm>
            <a:off x="1785918" y="5643578"/>
            <a:ext cx="5324475" cy="5334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Δημόσιος ή Ιδιωτικός φορέας;</a:t>
            </a:r>
          </a:p>
        </p:txBody>
      </p:sp>
      <p:sp>
        <p:nvSpPr>
          <p:cNvPr id="3" name="2 - Θέση περιεχομένου"/>
          <p:cNvSpPr>
            <a:spLocks noGrp="1"/>
          </p:cNvSpPr>
          <p:nvPr>
            <p:ph idx="1"/>
          </p:nvPr>
        </p:nvSpPr>
        <p:spPr>
          <a:xfrm>
            <a:off x="1115617" y="2133600"/>
            <a:ext cx="7418784" cy="3777622"/>
          </a:xfrm>
        </p:spPr>
        <p:txBody>
          <a:bodyPr>
            <a:normAutofit/>
          </a:bodyPr>
          <a:lstStyle/>
          <a:p>
            <a:pPr algn="just"/>
            <a:r>
              <a:rPr lang="el-GR" sz="1700" dirty="0"/>
              <a:t>	Εξαρτάται από το είδος της πρακτικής άσκησης και τις δυνατότητες που παρέχονται από τη σχολή σας. </a:t>
            </a:r>
          </a:p>
          <a:p>
            <a:pPr algn="just"/>
            <a:r>
              <a:rPr lang="el-GR" sz="1700" dirty="0"/>
              <a:t>	Η διαφορά μεταξύ δημοσίων και ιδιωτικών φορέων έγκειται στον τρόπο δόμησης των διοικητικών διαδικασιών και στη διαφορετική νομοθεσία που διέπει τη λειτουργία τους. </a:t>
            </a:r>
          </a:p>
          <a:p>
            <a:pPr algn="just"/>
            <a:r>
              <a:rPr lang="el-GR" sz="1700" dirty="0"/>
              <a:t>	Η συγκέντρωση πληροφοριών και η αναγνώριση των στόχων και αναγκών σας, θα σας βοηθήσει να απαντήσετε στο ερώτημα </a:t>
            </a:r>
            <a:r>
              <a:rPr lang="el-GR" sz="1700" i="1" dirty="0"/>
              <a:t>«Ποιον φορέα να επιλέξω</a:t>
            </a:r>
            <a:r>
              <a:rPr lang="el-GR" sz="1700" dirty="0"/>
              <a:t>;». - -- </a:t>
            </a:r>
          </a:p>
          <a:p>
            <a:pPr algn="just">
              <a:buNone/>
            </a:pPr>
            <a:r>
              <a:rPr lang="el-GR" sz="1700" dirty="0"/>
              <a:t>	Επιδίωξή σας είναι να μάθετε, να μοιραστείτε τις ίδιες ευθύνες με τους μόνιμους υπαλλήλους και να συμμετάσχετε σε ομάδες εργασίας για την επίλυση πραγματικών καθημερινών εργασιακών προβλημάτων.</a:t>
            </a:r>
          </a:p>
          <a:p>
            <a:endParaRPr lang="el-GR" sz="1700" dirty="0"/>
          </a:p>
        </p:txBody>
      </p:sp>
      <p:pic>
        <p:nvPicPr>
          <p:cNvPr id="4" name="3 - Εικόνα"/>
          <p:cNvPicPr/>
          <p:nvPr/>
        </p:nvPicPr>
        <p:blipFill>
          <a:blip r:embed="rId2"/>
          <a:srcRect/>
          <a:stretch>
            <a:fillRect/>
          </a:stretch>
        </p:blipFill>
        <p:spPr bwMode="auto">
          <a:xfrm>
            <a:off x="1714480" y="5786454"/>
            <a:ext cx="5324475" cy="5334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sz="2400" b="1" dirty="0"/>
              <a:t>Δικαιώματα και υποχρεώσεις φοιτητών κατά την πρακτική άσκηση</a:t>
            </a:r>
            <a:endParaRPr lang="el-GR" sz="2400" dirty="0"/>
          </a:p>
        </p:txBody>
      </p:sp>
      <p:sp>
        <p:nvSpPr>
          <p:cNvPr id="3" name="2 - Θέση περιεχομένου"/>
          <p:cNvSpPr>
            <a:spLocks noGrp="1"/>
          </p:cNvSpPr>
          <p:nvPr>
            <p:ph idx="1"/>
          </p:nvPr>
        </p:nvSpPr>
        <p:spPr>
          <a:xfrm>
            <a:off x="467544" y="1700808"/>
            <a:ext cx="8066857" cy="4210414"/>
          </a:xfrm>
        </p:spPr>
        <p:txBody>
          <a:bodyPr>
            <a:normAutofit lnSpcReduction="10000"/>
          </a:bodyPr>
          <a:lstStyle/>
          <a:p>
            <a:pPr algn="just"/>
            <a:r>
              <a:rPr lang="el-GR" sz="1500" dirty="0"/>
              <a:t>Κατά τη διάρκεια της πρακτικής άσκησης, ο ασκούμενος φοιτητής μπορεί, για σοβαρούς λόγους, να απουσιάσει δικαιολογημένα για πέντε (5) εργάσιμες ημέρες συνολικά. </a:t>
            </a:r>
          </a:p>
          <a:p>
            <a:pPr algn="just"/>
            <a:r>
              <a:rPr lang="el-GR" sz="1500" dirty="0"/>
              <a:t>Ο ασκούμενος, στο χώρο εργασίας, υποχρεούται να ακολουθεί το ωράριο λειτουργίας της επιχείρησης ή της υπηρεσίας, τους κανονισμούς ασφαλείας και εργασίας καθώς και κάθε άλλη ρύθμιση που ισχύει για το προσωπικό της επιχείρησης ή της υπηρεσίας.</a:t>
            </a:r>
          </a:p>
          <a:p>
            <a:pPr algn="just"/>
            <a:r>
              <a:rPr lang="el-GR" sz="1500" dirty="0"/>
              <a:t> Κάθε ασκούμενος φοιτητής τηρεί βιβλίο πρακτικής άσκησης, το οποίο διατίθεται  από το Τμήμα. Στο βιβλίο πρακτικής άσκησης αναγράφονται από τον ασκούμενο κατά εβδομάδα ΑΝΑΛΥΤΙΚΑ οι εργασίες στις οποίες απασχολήθηκε καθώς και συνοπτική περιγραφή των καθηκόντων που του ανατέθηκαν στο χώρο εργασίας. Κάθε εβδομαδιαία ελέγχεται και υπογράφεται από τον υπεύθυνο της επιχείρησης ή υπηρεσίας, για την παρακολούθηση των ασκουμένων.</a:t>
            </a:r>
          </a:p>
          <a:p>
            <a:pPr algn="just"/>
            <a:r>
              <a:rPr lang="el-GR" sz="1500" dirty="0"/>
              <a:t>Μετά την ολοκλήρωση της πρακτικής άσκησης, ο φοιτητής υποβάλλει στη Γραμματεία του ΠΠΣ </a:t>
            </a:r>
            <a:r>
              <a:rPr lang="el-GR" sz="1500" dirty="0" err="1"/>
              <a:t>Μχανολόγων</a:t>
            </a:r>
            <a:r>
              <a:rPr lang="el-GR" sz="1500" dirty="0"/>
              <a:t> Μηχανικών Τ.Ε. το βιβλίο πρακτικής άσκησης, κατάλληλα συμπληρωμένο με τον αριθμό εβδομαδιαίων εκθέσεων, το χρόνο και το αντικείμενο απασχόλησης, τις ημέρες απουσίας και την επίδοση του, βεβαίωση ολοκλήρωσης από το φορέα υποδοχής και βεβαίωση ενσήμων από το ΙΚΑ.</a:t>
            </a:r>
          </a:p>
          <a:p>
            <a:pPr>
              <a:buNone/>
            </a:pPr>
            <a:endParaRPr lang="el-GR" dirty="0"/>
          </a:p>
        </p:txBody>
      </p:sp>
      <p:pic>
        <p:nvPicPr>
          <p:cNvPr id="4" name="3 - Εικόνα"/>
          <p:cNvPicPr/>
          <p:nvPr/>
        </p:nvPicPr>
        <p:blipFill>
          <a:blip r:embed="rId2"/>
          <a:srcRect/>
          <a:stretch>
            <a:fillRect/>
          </a:stretch>
        </p:blipFill>
        <p:spPr bwMode="auto">
          <a:xfrm>
            <a:off x="2143108" y="5929330"/>
            <a:ext cx="5324475" cy="5334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a:t>Επιλογή Φορέα</a:t>
            </a:r>
            <a:endParaRPr lang="el-GR" dirty="0"/>
          </a:p>
        </p:txBody>
      </p:sp>
      <p:sp>
        <p:nvSpPr>
          <p:cNvPr id="3" name="2 - Θέση περιεχομένου"/>
          <p:cNvSpPr>
            <a:spLocks noGrp="1"/>
          </p:cNvSpPr>
          <p:nvPr>
            <p:ph idx="1"/>
          </p:nvPr>
        </p:nvSpPr>
        <p:spPr>
          <a:xfrm>
            <a:off x="1043609" y="2133600"/>
            <a:ext cx="7490792" cy="3777622"/>
          </a:xfrm>
        </p:spPr>
        <p:txBody>
          <a:bodyPr>
            <a:normAutofit fontScale="92500" lnSpcReduction="20000"/>
          </a:bodyPr>
          <a:lstStyle/>
          <a:p>
            <a:pPr algn="just" fontAlgn="base"/>
            <a:r>
              <a:rPr lang="el-GR" sz="1700" dirty="0"/>
              <a:t>Οι φοιτητές μπορούν να ενημερωθούν για την επιλογή φορέα από το Γραφείο Πρακτικής Άσκησης ή τον Επιστημονικό Υπεύθυνο του Τμήματός τους.</a:t>
            </a:r>
          </a:p>
          <a:p>
            <a:pPr algn="just" fontAlgn="base">
              <a:buNone/>
            </a:pPr>
            <a:r>
              <a:rPr lang="el-GR" sz="1700" dirty="0"/>
              <a:t>    </a:t>
            </a:r>
            <a:r>
              <a:rPr lang="el-GR" sz="1700" i="1" u="sng" dirty="0"/>
              <a:t>Γραφείο Πρακτικής Άσκησης : </a:t>
            </a:r>
            <a:r>
              <a:rPr lang="el-GR" sz="1700" i="1" u="sng" dirty="0" err="1"/>
              <a:t>τηλ</a:t>
            </a:r>
            <a:r>
              <a:rPr lang="el-GR" sz="1700" i="1" u="sng" dirty="0"/>
              <a:t> 2228 0 99661</a:t>
            </a:r>
            <a:endParaRPr lang="en-US" sz="1700" i="1" u="sng" dirty="0"/>
          </a:p>
          <a:p>
            <a:pPr algn="just" fontAlgn="base">
              <a:buNone/>
            </a:pPr>
            <a:r>
              <a:rPr lang="en-GB" sz="1700" i="1" dirty="0"/>
              <a:t>    </a:t>
            </a:r>
            <a:r>
              <a:rPr lang="en-GB" sz="1700" i="1" u="sng" dirty="0"/>
              <a:t>E-mail</a:t>
            </a:r>
            <a:r>
              <a:rPr lang="el-GR" sz="1700" i="1" u="sng" dirty="0"/>
              <a:t>:</a:t>
            </a:r>
            <a:r>
              <a:rPr lang="en-US" sz="1700" i="1" u="sng" dirty="0"/>
              <a:t> </a:t>
            </a:r>
            <a:r>
              <a:rPr lang="en-GB" sz="1700" i="1" u="sng" dirty="0"/>
              <a:t>praktikiaskisimechal”gmail.com</a:t>
            </a:r>
          </a:p>
          <a:p>
            <a:pPr algn="just" fontAlgn="base">
              <a:buNone/>
            </a:pPr>
            <a:r>
              <a:rPr lang="en-US" sz="1700" i="1" dirty="0"/>
              <a:t>	</a:t>
            </a:r>
            <a:r>
              <a:rPr lang="el-GR" sz="1700" i="1" u="sng" dirty="0"/>
              <a:t>ιστοσελίδα</a:t>
            </a:r>
            <a:r>
              <a:rPr lang="en-US" sz="1700" i="1" u="sng" dirty="0"/>
              <a:t>: </a:t>
            </a:r>
            <a:r>
              <a:rPr lang="en-US" sz="1700" i="1" u="sng" dirty="0">
                <a:hlinkClick r:id="rId2"/>
              </a:rPr>
              <a:t>https://praktikiaskisimechal.wordpress.com/</a:t>
            </a:r>
            <a:r>
              <a:rPr lang="en-US" sz="1700" i="1" u="sng" dirty="0"/>
              <a:t> </a:t>
            </a:r>
          </a:p>
          <a:p>
            <a:pPr algn="just" fontAlgn="base">
              <a:buNone/>
            </a:pPr>
            <a:r>
              <a:rPr lang="en-US" sz="1700" i="1" dirty="0"/>
              <a:t>              </a:t>
            </a:r>
            <a:r>
              <a:rPr lang="el-GR" sz="1700" i="1" dirty="0"/>
              <a:t>          </a:t>
            </a:r>
            <a:r>
              <a:rPr lang="en-US" sz="1700" i="1" dirty="0"/>
              <a:t>  </a:t>
            </a:r>
            <a:r>
              <a:rPr lang="en-US" sz="1700" i="1" dirty="0">
                <a:hlinkClick r:id="rId3"/>
              </a:rPr>
              <a:t>https://praktiki.teiste.gr/</a:t>
            </a:r>
            <a:r>
              <a:rPr lang="en-US" sz="1700" i="1" dirty="0"/>
              <a:t> </a:t>
            </a:r>
            <a:endParaRPr lang="el-GR" sz="1700" i="1" dirty="0"/>
          </a:p>
          <a:p>
            <a:pPr algn="just" fontAlgn="base"/>
            <a:r>
              <a:rPr lang="el-GR" sz="1700" dirty="0"/>
              <a:t>Αντλούν πληροφορίες για τις προσφερόμενες θέσεις πρακτικής άσκησης από τον </a:t>
            </a:r>
            <a:r>
              <a:rPr lang="el-GR" sz="1700" dirty="0" err="1">
                <a:hlinkClick r:id="rId4"/>
              </a:rPr>
              <a:t>ιστότοπο</a:t>
            </a:r>
            <a:r>
              <a:rPr lang="el-GR" sz="1700" dirty="0">
                <a:hlinkClick r:id="rId4"/>
              </a:rPr>
              <a:t> του Γραφείου Πρακτικής Άσκησης</a:t>
            </a:r>
            <a:r>
              <a:rPr lang="el-GR" sz="1700" dirty="0"/>
              <a:t> ή από τον </a:t>
            </a:r>
            <a:r>
              <a:rPr lang="el-GR" sz="1700" dirty="0">
                <a:hlinkClick r:id="rId5"/>
              </a:rPr>
              <a:t>Κόμβο ΑΤΛΑΣ</a:t>
            </a:r>
            <a:r>
              <a:rPr lang="el-GR" sz="1700" dirty="0"/>
              <a:t> του Υ.ΠΑΙ.Ε.Θ. Εναλλακτικά, οι φοιτητές μπορούν να εκπονήσουν την πρακτική τους άσκηση σε φορέα απασχόλησης που έχουν επιλέξει οι ίδιοι.</a:t>
            </a:r>
          </a:p>
          <a:p>
            <a:pPr algn="just" fontAlgn="base"/>
            <a:r>
              <a:rPr lang="el-GR" sz="1700" dirty="0"/>
              <a:t>Έρχονται σε επικοινωνία, με τους δυνητικούς φορείς απασχόλησης για τη διασφάλιση της θέσης πρακτικής άσκησης που τους ενδιαφέρει. </a:t>
            </a:r>
          </a:p>
          <a:p>
            <a:endParaRPr lang="el-GR" sz="1700" dirty="0"/>
          </a:p>
        </p:txBody>
      </p:sp>
      <p:pic>
        <p:nvPicPr>
          <p:cNvPr id="4" name="3 - Εικόνα"/>
          <p:cNvPicPr/>
          <p:nvPr/>
        </p:nvPicPr>
        <p:blipFill>
          <a:blip r:embed="rId6"/>
          <a:srcRect/>
          <a:stretch>
            <a:fillRect/>
          </a:stretch>
        </p:blipFill>
        <p:spPr bwMode="auto">
          <a:xfrm>
            <a:off x="2928926" y="5929330"/>
            <a:ext cx="5324475" cy="533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779912" y="567302"/>
            <a:ext cx="1910016" cy="758952"/>
          </a:xfrm>
        </p:spPr>
        <p:txBody>
          <a:bodyPr>
            <a:normAutofit/>
          </a:bodyPr>
          <a:lstStyle/>
          <a:p>
            <a:r>
              <a:rPr lang="el-GR" sz="3100" dirty="0"/>
              <a:t> Αίτηση</a:t>
            </a:r>
          </a:p>
        </p:txBody>
      </p:sp>
      <p:sp>
        <p:nvSpPr>
          <p:cNvPr id="3" name="2 - Θέση περιεχομένου"/>
          <p:cNvSpPr>
            <a:spLocks noGrp="1"/>
          </p:cNvSpPr>
          <p:nvPr>
            <p:ph idx="1"/>
          </p:nvPr>
        </p:nvSpPr>
        <p:spPr>
          <a:xfrm>
            <a:off x="971601" y="1412776"/>
            <a:ext cx="7562800" cy="4498446"/>
          </a:xfrm>
        </p:spPr>
        <p:txBody>
          <a:bodyPr>
            <a:normAutofit/>
          </a:bodyPr>
          <a:lstStyle/>
          <a:p>
            <a:pPr algn="just"/>
            <a:r>
              <a:rPr lang="el-GR" sz="1600" dirty="0"/>
              <a:t>Οι αιτήσεις  κατατίθενται στην γραμματεία του ΠΠΣ Μηχανολόγων Μηχανικών Τ.Ε. </a:t>
            </a:r>
            <a:r>
              <a:rPr lang="el-GR" sz="1600" b="1" dirty="0"/>
              <a:t>μετά  από σχετική ανακοίνωση</a:t>
            </a:r>
            <a:r>
              <a:rPr lang="el-GR" sz="1600" dirty="0"/>
              <a:t> η οποία </a:t>
            </a:r>
            <a:r>
              <a:rPr lang="el-GR" sz="1600" i="1" u="sng" dirty="0"/>
              <a:t>αναρτάται στην ιστοσελίδα πρακτικής άσκησης αλλά και στην ιστοσελίδα του ΠΠΣ Μηχανολόγων Μηχανικών Τ.Ε.</a:t>
            </a:r>
            <a:r>
              <a:rPr lang="el-GR" sz="1600" dirty="0"/>
              <a:t> </a:t>
            </a:r>
          </a:p>
          <a:p>
            <a:pPr algn="just"/>
            <a:r>
              <a:rPr lang="el-GR" sz="1600" dirty="0"/>
              <a:t>Στην αίτηση του φοιτητή επισυνάπτεται και η βεβαίωση αποδοχής από το Φορέα Απασχόλησης και όλα τα απαραίτητα έγγραφα τα οποία αναφέρονται στην αίτηση. </a:t>
            </a:r>
          </a:p>
          <a:p>
            <a:pPr algn="just"/>
            <a:r>
              <a:rPr lang="el-GR" sz="1600" dirty="0"/>
              <a:t>Οι αιτήσεις ΥΠΟΧΡΕΩΤΙΚΑ κατατίθενται εντός των προθεσμιών υποβολής αιτήσεων. </a:t>
            </a:r>
            <a:r>
              <a:rPr lang="el-GR" sz="1600" b="1" dirty="0"/>
              <a:t>Καμία αίτηση δεν θα γίνεται δεκτή πέρα των ημερομηνιών της ανακοίνωσης</a:t>
            </a:r>
          </a:p>
          <a:p>
            <a:pPr algn="just"/>
            <a:r>
              <a:rPr lang="el-GR" sz="1600" dirty="0"/>
              <a:t>Ο φοιτητής επιλέγει στην αίτησή του εάν επιθυμεί να πραγματοποιήσει την πρακτική του άσκηση μέσω ΟΑΕΔ ή μέσω ΕΣΠΑ (σε συνεννόηση με το φορέα απασχόλησης</a:t>
            </a:r>
            <a:r>
              <a:rPr lang="en-US" sz="1600" dirty="0"/>
              <a:t>)</a:t>
            </a:r>
            <a:r>
              <a:rPr lang="el-GR" sz="1600" dirty="0"/>
              <a:t>.</a:t>
            </a:r>
          </a:p>
          <a:p>
            <a:pPr>
              <a:buNone/>
            </a:pPr>
            <a:endParaRPr lang="el-GR" sz="1600" dirty="0"/>
          </a:p>
          <a:p>
            <a:pPr>
              <a:buNone/>
            </a:pPr>
            <a:endParaRPr lang="el-GR" dirty="0"/>
          </a:p>
          <a:p>
            <a:endParaRPr lang="el-GR" dirty="0"/>
          </a:p>
        </p:txBody>
      </p:sp>
      <p:pic>
        <p:nvPicPr>
          <p:cNvPr id="4" name="3 - Εικόνα"/>
          <p:cNvPicPr/>
          <p:nvPr/>
        </p:nvPicPr>
        <p:blipFill>
          <a:blip r:embed="rId2"/>
          <a:srcRect/>
          <a:stretch>
            <a:fillRect/>
          </a:stretch>
        </p:blipFill>
        <p:spPr bwMode="auto">
          <a:xfrm>
            <a:off x="2500298" y="5929330"/>
            <a:ext cx="5324475" cy="5334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800" dirty="0"/>
              <a:t>M</a:t>
            </a:r>
            <a:r>
              <a:rPr lang="el-GR" sz="2800" dirty="0" err="1"/>
              <a:t>ετά</a:t>
            </a:r>
            <a:r>
              <a:rPr lang="el-GR" sz="2800" dirty="0"/>
              <a:t> τη λήξη των αιτήσεων</a:t>
            </a:r>
          </a:p>
        </p:txBody>
      </p:sp>
      <p:sp>
        <p:nvSpPr>
          <p:cNvPr id="3" name="2 - Θέση περιεχομένου"/>
          <p:cNvSpPr>
            <a:spLocks noGrp="1"/>
          </p:cNvSpPr>
          <p:nvPr>
            <p:ph idx="1"/>
          </p:nvPr>
        </p:nvSpPr>
        <p:spPr>
          <a:xfrm>
            <a:off x="611561" y="1484784"/>
            <a:ext cx="7922840" cy="4426438"/>
          </a:xfrm>
        </p:spPr>
        <p:txBody>
          <a:bodyPr>
            <a:normAutofit/>
          </a:bodyPr>
          <a:lstStyle/>
          <a:p>
            <a:pPr>
              <a:buNone/>
            </a:pPr>
            <a:r>
              <a:rPr lang="el-GR" sz="1700" b="1" dirty="0"/>
              <a:t>	</a:t>
            </a:r>
            <a:r>
              <a:rPr lang="el-GR" sz="1700" b="1" u="sng" dirty="0"/>
              <a:t>Μετά τη λήξη των αιτήσεων, οι αιτήσεις διαβιβάζονται από τη γραμματεία του ΠΠΣ Μηχανολόγων Μηχανικών Τ.Ε. στην επιτροπή πρακτικής άσκησης η οποία</a:t>
            </a:r>
            <a:r>
              <a:rPr lang="el-GR" sz="1700" dirty="0"/>
              <a:t> </a:t>
            </a:r>
          </a:p>
          <a:p>
            <a:pPr marL="514350" indent="-514350">
              <a:buFont typeface="+mj-lt"/>
              <a:buAutoNum type="arabicPeriod"/>
            </a:pPr>
            <a:r>
              <a:rPr lang="el-GR" sz="1700" dirty="0"/>
              <a:t>τοποθετεί τους φοιτητές που πληρούν τις προϋποθέσεις σε θέσεις πρακτικής και ορίζει για κάθε φοιτητή τον επόπτη εκπαιδευτικό και τον επιβλέποντα από τον φορέα απασχόλησης</a:t>
            </a:r>
          </a:p>
          <a:p>
            <a:pPr marL="514350" indent="-514350">
              <a:buFont typeface="+mj-lt"/>
              <a:buAutoNum type="arabicPeriod"/>
            </a:pPr>
            <a:r>
              <a:rPr lang="el-GR" sz="1700" dirty="0"/>
              <a:t>αξιολογεί τις αιτήσεις και πραγματοποιεί την τοποθέτηση των φοιτητών σε αξιολογικούς πίνακες (ΟΑΕΔ ή ΕΣΠΑ σύμφωνα με τη δήλωση που έχει επιλεγεί στην αίτηση του/της φοιτητή/</a:t>
            </a:r>
            <a:r>
              <a:rPr lang="el-GR" sz="1700" dirty="0" err="1"/>
              <a:t>τριας</a:t>
            </a:r>
            <a:r>
              <a:rPr lang="el-GR" sz="1700" dirty="0"/>
              <a:t>)</a:t>
            </a:r>
          </a:p>
        </p:txBody>
      </p:sp>
      <p:pic>
        <p:nvPicPr>
          <p:cNvPr id="4" name="3 - Εικόνα"/>
          <p:cNvPicPr/>
          <p:nvPr/>
        </p:nvPicPr>
        <p:blipFill>
          <a:blip r:embed="rId2"/>
          <a:srcRect/>
          <a:stretch>
            <a:fillRect/>
          </a:stretch>
        </p:blipFill>
        <p:spPr bwMode="auto">
          <a:xfrm>
            <a:off x="1714480" y="5857892"/>
            <a:ext cx="5324475" cy="533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19273" y="317880"/>
            <a:ext cx="6798734" cy="932165"/>
          </a:xfrm>
        </p:spPr>
        <p:txBody>
          <a:bodyPr>
            <a:normAutofit/>
          </a:bodyPr>
          <a:lstStyle/>
          <a:p>
            <a:r>
              <a:rPr lang="el-GR" sz="2000" b="1" dirty="0"/>
              <a:t/>
            </a:r>
            <a:br>
              <a:rPr lang="el-GR" sz="2000" b="1" dirty="0"/>
            </a:br>
            <a:r>
              <a:rPr lang="el-GR" sz="2400" b="1" dirty="0"/>
              <a:t>ΤΟΠΟΘΕΤΗΣΗ ΦΟΙΤΗΤΩΝ - ΚΡΙΤΗΡΙΑ</a:t>
            </a:r>
            <a:endParaRPr lang="el-GR" sz="2400" dirty="0"/>
          </a:p>
        </p:txBody>
      </p:sp>
      <p:sp>
        <p:nvSpPr>
          <p:cNvPr id="6" name="Θέση περιεχομένου 5">
            <a:extLst>
              <a:ext uri="{FF2B5EF4-FFF2-40B4-BE49-F238E27FC236}">
                <a16:creationId xmlns:a16="http://schemas.microsoft.com/office/drawing/2014/main" xmlns="" id="{1A615906-748C-475B-B4F5-23904E7EB482}"/>
              </a:ext>
            </a:extLst>
          </p:cNvPr>
          <p:cNvSpPr>
            <a:spLocks noGrp="1"/>
          </p:cNvSpPr>
          <p:nvPr>
            <p:ph idx="1"/>
          </p:nvPr>
        </p:nvSpPr>
        <p:spPr>
          <a:xfrm>
            <a:off x="430560" y="1662290"/>
            <a:ext cx="8282880" cy="3494902"/>
          </a:xfrm>
        </p:spPr>
        <p:txBody>
          <a:bodyPr>
            <a:normAutofit/>
          </a:bodyPr>
          <a:lstStyle/>
          <a:p>
            <a:pPr algn="just"/>
            <a:r>
              <a:rPr lang="el-GR" b="1" i="1" dirty="0">
                <a:solidFill>
                  <a:srgbClr val="000000"/>
                </a:solidFill>
                <a:effectLst/>
              </a:rPr>
              <a:t>Αιτήσεις ΟΑΕΔ</a:t>
            </a:r>
            <a:endParaRPr lang="el-GR" dirty="0"/>
          </a:p>
          <a:p>
            <a:pPr algn="just">
              <a:spcAft>
                <a:spcPts val="600"/>
              </a:spcAft>
              <a:tabLst>
                <a:tab pos="180340" algn="l"/>
              </a:tabLst>
            </a:pPr>
            <a:r>
              <a:rPr lang="el-GR" sz="1700" dirty="0">
                <a:effectLst/>
                <a:latin typeface="Calibri" panose="020F0502020204030204" pitchFamily="34" charset="0"/>
                <a:ea typeface="Times New Roman" panose="02020603050405020304" pitchFamily="18" charset="0"/>
              </a:rPr>
              <a:t>Η Επιτροπή Π.Α. ελέγχει τις Βεβαιώσεις αποδοχής και εγκρίνει την τοποθέτηση φοιτητών για πραγματοποίηση Π.Α. μέσω ΟΑΕΔ εφόσον διαπιστώσει την: </a:t>
            </a:r>
            <a:endParaRPr lang="el-GR" sz="1700" dirty="0">
              <a:effectLst/>
              <a:latin typeface="Times New Roman" panose="02020603050405020304" pitchFamily="18" charset="0"/>
              <a:ea typeface="Times New Roman" panose="02020603050405020304" pitchFamily="18" charset="0"/>
            </a:endParaRPr>
          </a:p>
          <a:p>
            <a:pPr marL="541338" lvl="0" algn="just">
              <a:spcAft>
                <a:spcPts val="600"/>
              </a:spcAft>
              <a:buFont typeface="Courier New" panose="02070309020205020404" pitchFamily="49" charset="0"/>
              <a:buChar char="o"/>
              <a:tabLst>
                <a:tab pos="180340" algn="l"/>
                <a:tab pos="685800" algn="l"/>
              </a:tabLst>
            </a:pPr>
            <a:r>
              <a:rPr lang="el-GR" sz="1700" dirty="0">
                <a:effectLst/>
                <a:latin typeface="Calibri" panose="020F0502020204030204" pitchFamily="34" charset="0"/>
                <a:ea typeface="Times New Roman" panose="02020603050405020304" pitchFamily="18" charset="0"/>
              </a:rPr>
              <a:t>Συνάφεια του αντικειμένου της Π.Α. με το γνωστικό αντικείμενο του ΠΠΣ Μηχανολόγων Μηχανικών Τ.Ε.</a:t>
            </a:r>
            <a:endParaRPr lang="el-GR" sz="1700" dirty="0">
              <a:effectLst/>
              <a:latin typeface="Times New Roman" panose="02020603050405020304" pitchFamily="18" charset="0"/>
              <a:ea typeface="Times New Roman" panose="02020603050405020304" pitchFamily="18" charset="0"/>
            </a:endParaRPr>
          </a:p>
          <a:p>
            <a:pPr marL="541338" lvl="0" indent="-365125" algn="just">
              <a:spcAft>
                <a:spcPts val="600"/>
              </a:spcAft>
              <a:buFont typeface="Courier New" panose="02070309020205020404" pitchFamily="49" charset="0"/>
              <a:buChar char="o"/>
              <a:tabLst>
                <a:tab pos="179388" algn="l"/>
                <a:tab pos="541338" algn="l"/>
              </a:tabLst>
            </a:pPr>
            <a:r>
              <a:rPr lang="el-GR" sz="1700" dirty="0">
                <a:effectLst/>
                <a:latin typeface="Calibri" panose="020F0502020204030204" pitchFamily="34" charset="0"/>
                <a:ea typeface="Times New Roman" panose="02020603050405020304" pitchFamily="18" charset="0"/>
              </a:rPr>
              <a:t>Επάρκεια και καταλληλόλητα της στελέχωσης σε διοικητικό και τεχνικό προσωπικό και της υποδομής του φορέα υποδοχής για την  υλοποίηση της Π.Α.</a:t>
            </a:r>
            <a:endParaRPr lang="el-GR" sz="1700" dirty="0">
              <a:effectLst/>
              <a:latin typeface="Times New Roman" panose="02020603050405020304" pitchFamily="18" charset="0"/>
              <a:ea typeface="Times New Roman" panose="02020603050405020304" pitchFamily="18" charset="0"/>
            </a:endParaRPr>
          </a:p>
          <a:p>
            <a:pPr marL="0" indent="0" algn="just">
              <a:buNone/>
            </a:pPr>
            <a:r>
              <a:rPr lang="el-GR" sz="1700" dirty="0"/>
              <a:t>Μετά την έγκριση από το Συμβούλιο Ένταξης οι φοιτητές μπορούν να ξεκινήσουν Πρακτική Άσκηση</a:t>
            </a:r>
          </a:p>
          <a:p>
            <a:pPr marL="0" indent="0">
              <a:buNone/>
            </a:pPr>
            <a:endParaRPr lang="el-GR" dirty="0"/>
          </a:p>
        </p:txBody>
      </p:sp>
      <p:pic>
        <p:nvPicPr>
          <p:cNvPr id="4" name="3 - Εικόνα"/>
          <p:cNvPicPr/>
          <p:nvPr/>
        </p:nvPicPr>
        <p:blipFill>
          <a:blip r:embed="rId2"/>
          <a:srcRect/>
          <a:stretch>
            <a:fillRect/>
          </a:stretch>
        </p:blipFill>
        <p:spPr bwMode="auto">
          <a:xfrm>
            <a:off x="3593532" y="6273420"/>
            <a:ext cx="5324475" cy="5334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311</TotalTime>
  <Words>953</Words>
  <Application>Microsoft Office PowerPoint</Application>
  <PresentationFormat>Προβολή στην οθόνη (4:3)</PresentationFormat>
  <Paragraphs>183</Paragraphs>
  <Slides>22</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Θρόισμα</vt:lpstr>
      <vt:lpstr>Πρόγραμμα Σπουδών  Μηχανολόγων Μηχανικών ΤΕ</vt:lpstr>
      <vt:lpstr>Γενικές Πληροφορίες</vt:lpstr>
      <vt:lpstr>Γενικές Πληροφορίες</vt:lpstr>
      <vt:lpstr>Δημόσιος ή Ιδιωτικός φορέας;</vt:lpstr>
      <vt:lpstr>Δικαιώματα και υποχρεώσεις φοιτητών κατά την πρακτική άσκηση</vt:lpstr>
      <vt:lpstr>Επιλογή Φορέα</vt:lpstr>
      <vt:lpstr> Αίτηση</vt:lpstr>
      <vt:lpstr>Mετά τη λήξη των αιτήσεων</vt:lpstr>
      <vt:lpstr> ΤΟΠΟΘΕΤΗΣΗ ΦΟΙΤΗΤΩΝ - ΚΡΙΤΗΡΙΑ</vt:lpstr>
      <vt:lpstr> ΤΟΠΟΘΕΤΗΣΗ ΦΟΙΤΗΤΩΝ - ΚΡΙΤΗΡΙΑ</vt:lpstr>
      <vt:lpstr>ΚΡΙΤΗΡΙΑ ΕΠΙΛΟΓΗΣ ΚΑΙ ΥΠΟΛΟΓΙΣΜΟΣ ΜΟΡΙΟΔΟΤΗΣΗΣ ΥΠΟΨΗΦΙΩΝ ΦΟΙΤΗΤΩΝ / ΦΟΙΤΗΤΡΙΩΝ ΓΙΑ ΠΡΑΚΤΙΚΗ ΆΣΚΗΣΗ ΜΕΣΩ ΕΣΠΑ</vt:lpstr>
      <vt:lpstr>Πρακτικό Επιτροπής Πρακτικής Άσκησης </vt:lpstr>
      <vt:lpstr>Πρακτικό Επιτροπής Πρακτικής Άσκησης </vt:lpstr>
      <vt:lpstr>Οδηγίες πριν την έναρξη της ΠΑ </vt:lpstr>
      <vt:lpstr>Γενικές πληροφορίες</vt:lpstr>
      <vt:lpstr>Αποζημίωση &amp; ασφαλιστική κάλυψη φοιτητών κατά τη διάρκεια της πρακτικής άσκησης</vt:lpstr>
      <vt:lpstr>Αποζημίωση &amp; ασφαλιστική κάλυψη φοιτητών κατά τη διάρκεια της πρακτικής άσκησης</vt:lpstr>
      <vt:lpstr>Ασφαλιστική Κάλυψη Φοιτητών</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Πρόγραμμα Σπουδών Ηλεκτρολόγων Μηχανικών ΤΕ</dc:title>
  <dc:creator>Master</dc:creator>
  <cp:lastModifiedBy>Windows User</cp:lastModifiedBy>
  <cp:revision>46</cp:revision>
  <dcterms:created xsi:type="dcterms:W3CDTF">2021-04-23T17:41:18Z</dcterms:created>
  <dcterms:modified xsi:type="dcterms:W3CDTF">2021-06-01T08:25:06Z</dcterms:modified>
</cp:coreProperties>
</file>