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Υπότιτλο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p:txBody>
          <a:bodyPr/>
          <a:lstStyle/>
          <a:p>
            <a:fld id="{EB510B5A-7D74-4F20-A6AA-67E823AB25B6}" type="datetimeFigureOut">
              <a:rPr lang="el-GR" smtClean="0"/>
              <a:t>24/9/2019</a:t>
            </a:fld>
            <a:endParaRPr lang="el-GR"/>
          </a:p>
        </p:txBody>
      </p:sp>
      <p:sp>
        <p:nvSpPr>
          <p:cNvPr id="17" name="Θέση υποσέλιδου 16"/>
          <p:cNvSpPr>
            <a:spLocks noGrp="1"/>
          </p:cNvSpPr>
          <p:nvPr>
            <p:ph type="ftr" sz="quarter" idx="11"/>
          </p:nvPr>
        </p:nvSpPr>
        <p:spPr/>
        <p:txBody>
          <a:bodyPr/>
          <a:lstStyle/>
          <a:p>
            <a:endParaRPr lang="el-GR"/>
          </a:p>
        </p:txBody>
      </p:sp>
      <p:sp>
        <p:nvSpPr>
          <p:cNvPr id="7" name="Ευθεία γραμμή σύνδεσης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Έλλειψη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Έλλειψη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Θέση αριθμού διαφάνειας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F945AA-45A3-45FA-A6F0-7D1B274A8E97}" type="slidenum">
              <a:rPr lang="el-GR" smtClean="0"/>
              <a:t>‹#›</a:t>
            </a:fld>
            <a:endParaRPr lang="el-GR"/>
          </a:p>
        </p:txBody>
      </p:sp>
      <p:sp>
        <p:nvSpPr>
          <p:cNvPr id="8" name="Τίτλο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B510B5A-7D74-4F20-A6AA-67E823AB25B6}" type="datetimeFigureOut">
              <a:rPr lang="el-GR" smtClean="0"/>
              <a:t>24/9/2019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7F945AA-45A3-45FA-A6F0-7D1B274A8E97}"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Ευθεία γραμμή σύνδεσης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Έλλειψη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6915912" y="3009901"/>
            <a:ext cx="457200" cy="441325"/>
          </a:xfrm>
        </p:spPr>
        <p:txBody>
          <a:bodyPr/>
          <a:lstStyle/>
          <a:p>
            <a:fld id="{77F945AA-45A3-45FA-A6F0-7D1B274A8E97}" type="slidenum">
              <a:rPr lang="el-GR" smtClean="0"/>
              <a:t>‹#›</a:t>
            </a:fld>
            <a:endParaRPr lang="el-GR"/>
          </a:p>
        </p:txBody>
      </p:sp>
      <p:sp>
        <p:nvSpPr>
          <p:cNvPr id="3" name="Θέση κατακόρυφου κειμένου 2"/>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B510B5A-7D74-4F20-A6AA-67E823AB25B6}" type="datetimeFigureOut">
              <a:rPr lang="el-GR" smtClean="0"/>
              <a:t>24/9/2019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2" name="Κατακόρυφος τίτλος 1"/>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EB510B5A-7D74-4F20-A6AA-67E823AB25B6}" type="datetimeFigureOut">
              <a:rPr lang="el-GR" smtClean="0"/>
              <a:t>24/9/2019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4361688" y="1026372"/>
            <a:ext cx="457200" cy="441325"/>
          </a:xfrm>
        </p:spPr>
        <p:txBody>
          <a:bodyPr/>
          <a:lstStyle/>
          <a:p>
            <a:fld id="{77F945AA-45A3-45FA-A6F0-7D1B274A8E97}" type="slidenum">
              <a:rPr lang="el-GR" smtClean="0"/>
              <a:t>‹#›</a:t>
            </a:fld>
            <a:endParaRPr lang="el-GR"/>
          </a:p>
        </p:txBody>
      </p:sp>
      <p:sp>
        <p:nvSpPr>
          <p:cNvPr id="8" name="Θέση περιεχομένου 7"/>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Ορθογώνιο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Ορθογώνιο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Θέση υποσέλιδου 4"/>
          <p:cNvSpPr>
            <a:spLocks noGrp="1"/>
          </p:cNvSpPr>
          <p:nvPr>
            <p:ph type="ftr" sz="quarter" idx="11"/>
          </p:nvPr>
        </p:nvSpPr>
        <p:spPr/>
        <p:txBody>
          <a:bodyPr/>
          <a:lstStyle/>
          <a:p>
            <a:endParaRPr lang="el-GR"/>
          </a:p>
        </p:txBody>
      </p:sp>
      <p:sp>
        <p:nvSpPr>
          <p:cNvPr id="4" name="Θέση ημερομηνίας 3"/>
          <p:cNvSpPr>
            <a:spLocks noGrp="1"/>
          </p:cNvSpPr>
          <p:nvPr>
            <p:ph type="dt" sz="half" idx="10"/>
          </p:nvPr>
        </p:nvSpPr>
        <p:spPr/>
        <p:txBody>
          <a:bodyPr/>
          <a:lstStyle/>
          <a:p>
            <a:fld id="{EB510B5A-7D74-4F20-A6AA-67E823AB25B6}" type="datetimeFigureOut">
              <a:rPr lang="el-GR" smtClean="0"/>
              <a:t>24/9/2019</a:t>
            </a:fld>
            <a:endParaRPr lang="el-GR"/>
          </a:p>
        </p:txBody>
      </p:sp>
      <p:sp>
        <p:nvSpPr>
          <p:cNvPr id="8" name="Ευθεία γραμμή σύνδεσης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Έλλειψη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F945AA-45A3-45FA-A6F0-7D1B274A8E97}" type="slidenum">
              <a:rPr lang="el-GR" smtClean="0"/>
              <a:t>‹#›</a:t>
            </a:fld>
            <a:endParaRPr lang="el-GR"/>
          </a:p>
        </p:txBody>
      </p:sp>
      <p:sp>
        <p:nvSpPr>
          <p:cNvPr id="2" name="Τίτλο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a:xfrm>
            <a:off x="5791200" y="6409944"/>
            <a:ext cx="3044952" cy="365760"/>
          </a:xfrm>
        </p:spPr>
        <p:txBody>
          <a:bodyPr/>
          <a:lstStyle/>
          <a:p>
            <a:fld id="{EB510B5A-7D74-4F20-A6AA-67E823AB25B6}" type="datetimeFigureOut">
              <a:rPr lang="el-GR" smtClean="0"/>
              <a:t>24/9/2019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7F945AA-45A3-45FA-A6F0-7D1B274A8E97}" type="slidenum">
              <a:rPr lang="el-GR" smtClean="0"/>
              <a:t>‹#›</a:t>
            </a:fld>
            <a:endParaRPr lang="el-GR"/>
          </a:p>
        </p:txBody>
      </p:sp>
      <p:sp>
        <p:nvSpPr>
          <p:cNvPr id="8" name="Ευθεία γραμμή σύνδεσης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Θέση περιεχομένου 9"/>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περιεχομένου 11"/>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Ορθογώνιο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Ορθογώνιο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Ορθογώνιο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Ορθογώνιο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EB510B5A-7D74-4F20-A6AA-67E823AB25B6}" type="datetimeFigureOut">
              <a:rPr lang="el-GR" smtClean="0"/>
              <a:t>24/9/2019</a:t>
            </a:fld>
            <a:endParaRPr lang="el-GR"/>
          </a:p>
        </p:txBody>
      </p:sp>
      <p:sp>
        <p:nvSpPr>
          <p:cNvPr id="8" name="Θέση υποσέλιδου 7"/>
          <p:cNvSpPr>
            <a:spLocks noGrp="1"/>
          </p:cNvSpPr>
          <p:nvPr>
            <p:ph type="ftr" sz="quarter" idx="11"/>
          </p:nvPr>
        </p:nvSpPr>
        <p:spPr>
          <a:xfrm>
            <a:off x="304800" y="6409944"/>
            <a:ext cx="3581400" cy="365760"/>
          </a:xfrm>
        </p:spPr>
        <p:txBody>
          <a:bodyPr/>
          <a:lstStyle/>
          <a:p>
            <a:endParaRPr lang="el-GR"/>
          </a:p>
        </p:txBody>
      </p:sp>
      <p:sp>
        <p:nvSpPr>
          <p:cNvPr id="15" name="Ευθεία γραμμή σύνδεσης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Θέση περιεχομένου 23"/>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Θέση περιεχομένου 25"/>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Έλλειψη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Έλλειψη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Θέση αριθμού διαφάνειας 8"/>
          <p:cNvSpPr>
            <a:spLocks noGrp="1"/>
          </p:cNvSpPr>
          <p:nvPr>
            <p:ph type="sldNum" sz="quarter" idx="12"/>
          </p:nvPr>
        </p:nvSpPr>
        <p:spPr>
          <a:xfrm>
            <a:off x="4343400" y="1042416"/>
            <a:ext cx="457200" cy="441325"/>
          </a:xfrm>
        </p:spPr>
        <p:txBody>
          <a:bodyPr/>
          <a:lstStyle>
            <a:lvl1pPr algn="ctr">
              <a:defRPr/>
            </a:lvl1pPr>
          </a:lstStyle>
          <a:p>
            <a:fld id="{77F945AA-45A3-45FA-A6F0-7D1B274A8E97}" type="slidenum">
              <a:rPr lang="el-GR" smtClean="0"/>
              <a:t>‹#›</a:t>
            </a:fld>
            <a:endParaRPr lang="el-GR"/>
          </a:p>
        </p:txBody>
      </p:sp>
      <p:sp>
        <p:nvSpPr>
          <p:cNvPr id="23" name="Τίτλος 22"/>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B510B5A-7D74-4F20-A6AA-67E823AB25B6}" type="datetimeFigureOut">
              <a:rPr lang="el-GR" smtClean="0"/>
              <a:t>24/9/2019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a:xfrm>
            <a:off x="4343400" y="1036020"/>
            <a:ext cx="457200" cy="441325"/>
          </a:xfrm>
        </p:spPr>
        <p:txBody>
          <a:bodyPr/>
          <a:lstStyle/>
          <a:p>
            <a:fld id="{77F945AA-45A3-45FA-A6F0-7D1B274A8E9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Ορθογώνιο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Ορθογώνιο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Θέση ημερομηνίας 1"/>
          <p:cNvSpPr>
            <a:spLocks noGrp="1"/>
          </p:cNvSpPr>
          <p:nvPr>
            <p:ph type="dt" sz="half" idx="10"/>
          </p:nvPr>
        </p:nvSpPr>
        <p:spPr/>
        <p:txBody>
          <a:bodyPr/>
          <a:lstStyle/>
          <a:p>
            <a:fld id="{EB510B5A-7D74-4F20-A6AA-67E823AB25B6}" type="datetimeFigureOut">
              <a:rPr lang="el-GR" smtClean="0"/>
              <a:t>24/9/2019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7F945AA-45A3-45FA-A6F0-7D1B274A8E9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Ορθογώνιο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Ορθογώνιο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Ορθογώνιο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Ευθεία γραμμή σύνδεσης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Θέση περιεχομένου 19"/>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Έλλειψη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7F945AA-45A3-45FA-A6F0-7D1B274A8E97}" type="slidenum">
              <a:rPr lang="el-GR" smtClean="0"/>
              <a:t>‹#›</a:t>
            </a:fld>
            <a:endParaRPr lang="el-GR"/>
          </a:p>
        </p:txBody>
      </p:sp>
      <p:sp>
        <p:nvSpPr>
          <p:cNvPr id="21" name="Ορθογώνιο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p:txBody>
          <a:bodyPr/>
          <a:lstStyle/>
          <a:p>
            <a:fld id="{EB510B5A-7D74-4F20-A6AA-67E823AB25B6}" type="datetimeFigureOut">
              <a:rPr lang="el-GR" smtClean="0"/>
              <a:t>24/9/2019</a:t>
            </a:fld>
            <a:endParaRPr lang="el-GR"/>
          </a:p>
        </p:txBody>
      </p:sp>
      <p:sp>
        <p:nvSpPr>
          <p:cNvPr id="6" name="Θέση υποσέλιδου 5"/>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Ευθεία γραμμή σύνδεσης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Ορθογώνιο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Ορθογώνιο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Έλλειψη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Έλλειψη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371600" y="312738"/>
            <a:ext cx="457200" cy="441325"/>
          </a:xfrm>
        </p:spPr>
        <p:txBody>
          <a:bodyPr/>
          <a:lstStyle/>
          <a:p>
            <a:fld id="{77F945AA-45A3-45FA-A6F0-7D1B274A8E97}" type="slidenum">
              <a:rPr lang="el-GR" smtClean="0"/>
              <a:t>‹#›</a:t>
            </a:fld>
            <a:endParaRPr lang="el-GR"/>
          </a:p>
        </p:txBody>
      </p:sp>
      <p:sp>
        <p:nvSpPr>
          <p:cNvPr id="2" name="Τίτλο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Ορθογώνιο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a:xfrm>
            <a:off x="5788152" y="6404984"/>
            <a:ext cx="3044952" cy="365760"/>
          </a:xfrm>
        </p:spPr>
        <p:txBody>
          <a:bodyPr/>
          <a:lstStyle/>
          <a:p>
            <a:fld id="{EB510B5A-7D74-4F20-A6AA-67E823AB25B6}" type="datetimeFigureOut">
              <a:rPr lang="el-GR" smtClean="0"/>
              <a:t>24/9/2019</a:t>
            </a:fld>
            <a:endParaRPr lang="el-GR"/>
          </a:p>
        </p:txBody>
      </p:sp>
      <p:sp>
        <p:nvSpPr>
          <p:cNvPr id="6" name="Θέση υποσέλιδου 5"/>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Θέση ημερομηνίας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B510B5A-7D74-4F20-A6AA-67E823AB25B6}" type="datetimeFigureOut">
              <a:rPr lang="el-GR" smtClean="0"/>
              <a:t>24/9/2019</a:t>
            </a:fld>
            <a:endParaRPr lang="el-GR"/>
          </a:p>
        </p:txBody>
      </p:sp>
      <p:sp>
        <p:nvSpPr>
          <p:cNvPr id="3" name="Θέση υποσέλιδου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Ορθογώνιο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Ευθεία γραμμή σύνδεσης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Έλλειψη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7F945AA-45A3-45FA-A6F0-7D1B274A8E97}" type="slidenum">
              <a:rPr lang="el-GR" smtClean="0"/>
              <a:t>‹#›</a:t>
            </a:fld>
            <a:endParaRPr lang="el-GR"/>
          </a:p>
        </p:txBody>
      </p:sp>
      <p:sp>
        <p:nvSpPr>
          <p:cNvPr id="22" name="Θέση τίτλου 21"/>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praktiki-survey.teiste.gr/inpu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187624" y="1844824"/>
            <a:ext cx="6400800" cy="3384376"/>
          </a:xfrm>
        </p:spPr>
        <p:txBody>
          <a:bodyPr/>
          <a:lstStyle/>
          <a:p>
            <a:endParaRPr lang="el-GR" dirty="0" smtClean="0"/>
          </a:p>
          <a:p>
            <a:endParaRPr lang="el-GR" dirty="0"/>
          </a:p>
          <a:p>
            <a:endParaRPr lang="el-GR" dirty="0" smtClean="0"/>
          </a:p>
          <a:p>
            <a:endParaRPr lang="el-GR" dirty="0"/>
          </a:p>
          <a:p>
            <a:r>
              <a:rPr lang="el-GR" dirty="0" smtClean="0"/>
              <a:t>Πρακτικη Άσκηση </a:t>
            </a:r>
            <a:r>
              <a:rPr lang="el-GR" dirty="0" err="1" smtClean="0"/>
              <a:t>Φοιτητων</a:t>
            </a:r>
            <a:endParaRPr lang="el-GR" dirty="0" smtClean="0"/>
          </a:p>
          <a:p>
            <a:endParaRPr lang="el-GR" dirty="0"/>
          </a:p>
          <a:p>
            <a:endParaRPr lang="el-GR" dirty="0" smtClean="0"/>
          </a:p>
          <a:p>
            <a:pPr algn="l"/>
            <a:r>
              <a:rPr lang="el-GR" sz="1400" dirty="0" err="1" smtClean="0"/>
              <a:t>Ιδρυματικοσ</a:t>
            </a:r>
            <a:r>
              <a:rPr lang="el-GR" sz="1400" dirty="0" smtClean="0"/>
              <a:t> </a:t>
            </a:r>
            <a:r>
              <a:rPr lang="el-GR" sz="1400" dirty="0" err="1" smtClean="0"/>
              <a:t>Υπευθυνοσ</a:t>
            </a:r>
            <a:r>
              <a:rPr lang="el-GR" sz="1400" dirty="0" smtClean="0"/>
              <a:t>: </a:t>
            </a:r>
            <a:r>
              <a:rPr lang="el-GR" sz="1400" dirty="0" err="1" smtClean="0"/>
              <a:t>ΙωΑννηΣ</a:t>
            </a:r>
            <a:r>
              <a:rPr lang="el-GR" sz="1400" dirty="0"/>
              <a:t> </a:t>
            </a:r>
            <a:r>
              <a:rPr lang="el-GR" sz="1400" dirty="0" err="1" smtClean="0"/>
              <a:t>ΘεοδωρΑκηΣ</a:t>
            </a:r>
            <a:endParaRPr lang="el-GR" sz="1400" dirty="0"/>
          </a:p>
          <a:p>
            <a:pPr algn="l"/>
            <a:endParaRPr lang="el-GR" sz="1400" dirty="0" smtClean="0"/>
          </a:p>
          <a:p>
            <a:pPr algn="l"/>
            <a:r>
              <a:rPr lang="el-GR" sz="1400" dirty="0" err="1" smtClean="0"/>
              <a:t>ΕπιστημονικΑ</a:t>
            </a:r>
            <a:r>
              <a:rPr lang="el-GR" sz="1400" dirty="0"/>
              <a:t> </a:t>
            </a:r>
            <a:r>
              <a:rPr lang="el-GR" sz="1400" dirty="0" err="1" smtClean="0"/>
              <a:t>ΥπεΥθυνη:ΚΟΜΠΙΛΑΚΟΥ</a:t>
            </a:r>
            <a:r>
              <a:rPr lang="el-GR" sz="1400" dirty="0" smtClean="0"/>
              <a:t> ΘΕΟΔΩΡΑ</a:t>
            </a:r>
            <a:endParaRPr lang="el-GR" dirty="0" smtClean="0"/>
          </a:p>
          <a:p>
            <a:endParaRPr lang="el-GR" dirty="0" smtClean="0"/>
          </a:p>
          <a:p>
            <a:endParaRPr lang="el-GR" dirty="0" smtClean="0"/>
          </a:p>
          <a:p>
            <a:endParaRPr lang="el-GR" dirty="0"/>
          </a:p>
        </p:txBody>
      </p:sp>
      <p:sp>
        <p:nvSpPr>
          <p:cNvPr id="2" name="Τίτλος 1"/>
          <p:cNvSpPr>
            <a:spLocks noGrp="1"/>
          </p:cNvSpPr>
          <p:nvPr>
            <p:ph type="ctrTitle"/>
          </p:nvPr>
        </p:nvSpPr>
        <p:spPr>
          <a:xfrm>
            <a:off x="467544" y="404664"/>
            <a:ext cx="7772400" cy="1470025"/>
          </a:xfrm>
          <a:noFill/>
        </p:spPr>
        <p:txBody>
          <a:bodyPr>
            <a:normAutofit fontScale="90000"/>
          </a:bodyPr>
          <a:lstStyle/>
          <a:p>
            <a:pPr marL="0" marR="0">
              <a:lnSpc>
                <a:spcPts val="3344"/>
              </a:lnSpc>
              <a:spcBef>
                <a:spcPts val="0"/>
              </a:spcBef>
              <a:spcAft>
                <a:spcPts val="0"/>
              </a:spcAft>
            </a:pPr>
            <a:r>
              <a:rPr lang="el-GR" sz="3600" b="1" i="1" dirty="0" smtClean="0">
                <a:solidFill>
                  <a:srgbClr val="BBB846"/>
                </a:solidFill>
                <a:latin typeface="Comic Sans MS"/>
                <a:cs typeface="Comic Sans MS"/>
              </a:rPr>
              <a:t>	</a:t>
            </a:r>
            <a:r>
              <a:rPr lang="el-GR" sz="3100" b="1" i="1" dirty="0" smtClean="0">
                <a:solidFill>
                  <a:srgbClr val="BBB846"/>
                </a:solidFill>
                <a:latin typeface="Comic Sans MS"/>
                <a:cs typeface="Comic Sans MS"/>
              </a:rPr>
              <a:t>Πρόγραμμα Σπουδών:</a:t>
            </a:r>
            <a:r>
              <a:rPr lang="el-GR" sz="3100" b="1" i="1" spc="14" dirty="0" smtClean="0">
                <a:solidFill>
                  <a:srgbClr val="BBB846"/>
                </a:solidFill>
                <a:latin typeface="Comic Sans MS"/>
                <a:cs typeface="Comic Sans MS"/>
              </a:rPr>
              <a:t> </a:t>
            </a:r>
            <a:r>
              <a:rPr lang="el-GR" sz="3100" b="1" i="1" spc="14" dirty="0" smtClean="0">
                <a:solidFill>
                  <a:srgbClr val="BBB846"/>
                </a:solidFill>
                <a:latin typeface="Comic Sans MS"/>
                <a:cs typeface="Comic Sans MS"/>
              </a:rPr>
              <a:t/>
            </a:r>
            <a:br>
              <a:rPr lang="el-GR" sz="3100" b="1" i="1" spc="14" dirty="0" smtClean="0">
                <a:solidFill>
                  <a:srgbClr val="BBB846"/>
                </a:solidFill>
                <a:latin typeface="Comic Sans MS"/>
                <a:cs typeface="Comic Sans MS"/>
              </a:rPr>
            </a:br>
            <a:r>
              <a:rPr lang="el-GR" sz="3100" b="1" i="1" dirty="0" smtClean="0">
                <a:solidFill>
                  <a:srgbClr val="BBB846"/>
                </a:solidFill>
                <a:latin typeface="Comic Sans MS"/>
                <a:cs typeface="Comic Sans MS"/>
              </a:rPr>
              <a:t>Ηλεκτρονικών Μηχανικών ΤΕ</a:t>
            </a:r>
            <a:r>
              <a:rPr lang="el-GR" sz="3100" b="1" i="1" dirty="0" smtClean="0">
                <a:solidFill>
                  <a:srgbClr val="BBB846"/>
                </a:solidFill>
                <a:latin typeface="Comic Sans MS"/>
                <a:cs typeface="Comic Sans MS"/>
              </a:rPr>
              <a:t/>
            </a:r>
            <a:br>
              <a:rPr lang="el-GR" sz="3100" b="1" i="1" dirty="0" smtClean="0">
                <a:solidFill>
                  <a:srgbClr val="BBB846"/>
                </a:solidFill>
                <a:latin typeface="Comic Sans MS"/>
                <a:cs typeface="Comic Sans MS"/>
              </a:rPr>
            </a:br>
            <a:r>
              <a:rPr lang="el-GR" sz="3100" b="1" i="1" dirty="0" smtClean="0">
                <a:solidFill>
                  <a:srgbClr val="BBB846"/>
                </a:solidFill>
                <a:latin typeface="Comic Sans MS"/>
                <a:cs typeface="Comic Sans MS"/>
              </a:rPr>
              <a:t>Πανεπιστήμιο Θεσσαλίας  </a:t>
            </a:r>
            <a:r>
              <a:rPr lang="el-GR" b="1" i="1" dirty="0" smtClean="0">
                <a:solidFill>
                  <a:srgbClr val="BBB846"/>
                </a:solidFill>
                <a:latin typeface="Comic Sans MS"/>
                <a:cs typeface="Comic Sans MS"/>
              </a:rPr>
              <a:t/>
            </a:r>
            <a:br>
              <a:rPr lang="el-GR" b="1" i="1" dirty="0" smtClean="0">
                <a:solidFill>
                  <a:srgbClr val="BBB846"/>
                </a:solidFill>
                <a:latin typeface="Comic Sans MS"/>
                <a:cs typeface="Comic Sans MS"/>
              </a:rPr>
            </a:b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301208"/>
            <a:ext cx="7020272" cy="634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3481" y="548680"/>
            <a:ext cx="1428750"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093" y="301328"/>
            <a:ext cx="1512168"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4358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Σημεία που πρέπει να προσέξετε:</a:t>
            </a:r>
            <a:endParaRPr lang="el-GR" dirty="0"/>
          </a:p>
        </p:txBody>
      </p:sp>
      <p:sp>
        <p:nvSpPr>
          <p:cNvPr id="3" name="Θέση περιεχομένου 2"/>
          <p:cNvSpPr>
            <a:spLocks noGrp="1"/>
          </p:cNvSpPr>
          <p:nvPr>
            <p:ph sz="quarter" idx="1"/>
          </p:nvPr>
        </p:nvSpPr>
        <p:spPr/>
        <p:txBody>
          <a:bodyPr/>
          <a:lstStyle/>
          <a:p>
            <a:r>
              <a:rPr lang="el-GR" dirty="0" smtClean="0"/>
              <a:t>Η σύμβαση να εκτυπώνεται σε 6 αντίτυπα εμπρός – πίσω. Δεν επιτρέπεται η χρήση διορθωτικού και η συμπλήρωση των πεδίων ΑΔΑ και Ημερομηνία. Σε διαφορετική περίπτωση η σύμβαση καθίσταται άκυρη. «Εργοδότης» είναι η Επιτροπή Ερευνών του Π.Θ.</a:t>
            </a:r>
          </a:p>
          <a:p>
            <a:endParaRPr lang="el-G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661248"/>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1071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1403648" y="2780928"/>
            <a:ext cx="6400800" cy="2481808"/>
          </a:xfrm>
        </p:spPr>
        <p:txBody>
          <a:bodyPr>
            <a:normAutofit/>
          </a:bodyPr>
          <a:lstStyle/>
          <a:p>
            <a:pPr algn="l"/>
            <a:endParaRPr lang="el-GR" sz="1400" dirty="0" smtClean="0"/>
          </a:p>
          <a:p>
            <a:pPr algn="l"/>
            <a:endParaRPr lang="el-GR" sz="1400" dirty="0"/>
          </a:p>
          <a:p>
            <a:pPr algn="l"/>
            <a:endParaRPr lang="el-GR" sz="1400" dirty="0" smtClean="0"/>
          </a:p>
          <a:p>
            <a:pPr algn="l"/>
            <a:endParaRPr lang="el-GR" sz="1400" dirty="0" smtClean="0"/>
          </a:p>
          <a:p>
            <a:pPr algn="l"/>
            <a:endParaRPr lang="el-GR" sz="1400" dirty="0"/>
          </a:p>
        </p:txBody>
      </p:sp>
      <p:sp>
        <p:nvSpPr>
          <p:cNvPr id="4" name="Τίτλος 3"/>
          <p:cNvSpPr>
            <a:spLocks noGrp="1"/>
          </p:cNvSpPr>
          <p:nvPr>
            <p:ph type="ctrTitle"/>
          </p:nvPr>
        </p:nvSpPr>
        <p:spPr/>
        <p:txBody>
          <a:bodyPr>
            <a:normAutofit/>
          </a:bodyPr>
          <a:lstStyle/>
          <a:p>
            <a:r>
              <a:rPr lang="el-GR" dirty="0" smtClean="0"/>
              <a:t>Ευχαριστώ για την προσοχή σας</a:t>
            </a:r>
            <a:r>
              <a:rPr lang="en-US" dirty="0" smtClean="0"/>
              <a:t>!</a:t>
            </a:r>
            <a:endParaRPr lang="el-G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733256"/>
            <a:ext cx="6156176" cy="556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4005064"/>
            <a:ext cx="3243263"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422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r>
              <a:rPr lang="el-GR" dirty="0"/>
              <a:t>Πρόγραμμα Πρακτικής Άσκησης</a:t>
            </a:r>
            <a:br>
              <a:rPr lang="el-GR" dirty="0"/>
            </a:br>
            <a:r>
              <a:rPr lang="el-GR" dirty="0"/>
              <a:t>Φοιτητών</a:t>
            </a:r>
          </a:p>
        </p:txBody>
      </p:sp>
      <p:sp>
        <p:nvSpPr>
          <p:cNvPr id="3" name="Θέση περιεχομένου 2"/>
          <p:cNvSpPr>
            <a:spLocks noGrp="1"/>
          </p:cNvSpPr>
          <p:nvPr>
            <p:ph sz="quarter" idx="1"/>
          </p:nvPr>
        </p:nvSpPr>
        <p:spPr/>
        <p:txBody>
          <a:bodyPr>
            <a:normAutofit/>
          </a:bodyPr>
          <a:lstStyle/>
          <a:p>
            <a:r>
              <a:rPr lang="el-GR" dirty="0" smtClean="0"/>
              <a:t>Επιδοτούμενο πρόγραμμα στο πλαίσιο του ΕΣΠΑ (2014 –2020).</a:t>
            </a:r>
          </a:p>
          <a:p>
            <a:r>
              <a:rPr lang="el-GR" dirty="0" smtClean="0"/>
              <a:t>Διάρκεια της Π.Α. ορίζεται σε 6 μήνες</a:t>
            </a:r>
          </a:p>
          <a:p>
            <a:r>
              <a:rPr lang="el-GR" dirty="0" smtClean="0"/>
              <a:t>Δύναται να πραγματοποιηθεί σε φορείς της επιλογής σας</a:t>
            </a:r>
            <a:r>
              <a:rPr lang="el-GR" dirty="0" smtClean="0"/>
              <a:t>, είτε </a:t>
            </a:r>
            <a:r>
              <a:rPr lang="el-GR" dirty="0" smtClean="0"/>
              <a:t>ιδιωτικούς κυρίως είτε δημόσιους</a:t>
            </a:r>
          </a:p>
          <a:p>
            <a:r>
              <a:rPr lang="el-GR" dirty="0" smtClean="0"/>
              <a:t>Αμοιβή της είναι :  280€ από το ΕΣΠΑ και το υπόλοιπο ποσό καταβάλλεται από το Φορέα Υποδοχής έως τη συμπλήρωση του 80% του βασικού ημερομισθίου του ανειδίκευτου εργάτη</a:t>
            </a:r>
          </a:p>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733256"/>
            <a:ext cx="6156176" cy="556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5948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Πρόγραμμα Πρακτικής Άσκησης</a:t>
            </a:r>
            <a:br>
              <a:rPr lang="el-GR" dirty="0" smtClean="0"/>
            </a:br>
            <a:r>
              <a:rPr lang="el-GR" dirty="0" smtClean="0"/>
              <a:t>Φοιτητών</a:t>
            </a:r>
            <a:endParaRPr lang="el-GR" dirty="0"/>
          </a:p>
        </p:txBody>
      </p:sp>
      <p:sp>
        <p:nvSpPr>
          <p:cNvPr id="3" name="Θέση περιεχομένου 2"/>
          <p:cNvSpPr>
            <a:spLocks noGrp="1"/>
          </p:cNvSpPr>
          <p:nvPr>
            <p:ph sz="quarter" idx="1"/>
          </p:nvPr>
        </p:nvSpPr>
        <p:spPr/>
        <p:txBody>
          <a:bodyPr/>
          <a:lstStyle/>
          <a:p>
            <a:r>
              <a:rPr lang="el-GR" dirty="0" smtClean="0"/>
              <a:t>Ο φοιτητής ασφαλίζεται μόνο κατά επαγγελματικού κινδύνου, η εισφορά αυτή ανέρχεται στο 1% επί του τεκμαρτού ημερομισθίου της 12</a:t>
            </a:r>
            <a:r>
              <a:rPr lang="el-GR" baseline="30000" dirty="0" smtClean="0"/>
              <a:t>ης</a:t>
            </a:r>
            <a:r>
              <a:rPr lang="el-GR" dirty="0" smtClean="0"/>
              <a:t> ασφαλιστικής κλάσης.</a:t>
            </a: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805264"/>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226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Γενικές Πληροφορίες</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Υλοποιείται δυο χρονικές περιόδου κατά την διάρκεια του έτους, το φθινόπωρο και την άνοιξη</a:t>
            </a:r>
          </a:p>
          <a:p>
            <a:endParaRPr lang="el-GR" dirty="0" smtClean="0"/>
          </a:p>
          <a:p>
            <a:r>
              <a:rPr lang="el-GR" dirty="0" smtClean="0"/>
              <a:t>Για να συμμετάσχει κανείς θα πρέπει να πληροί τις προϋποθέσεις για έναρξη πρακτικής άσκησης που έχει θέσει κάθε πρόγραμμα σπουδών του πρώην ΤΕΙ Στερεάς Ελλάδας.</a:t>
            </a:r>
          </a:p>
          <a:p>
            <a:endParaRPr lang="el-GR" dirty="0" smtClean="0"/>
          </a:p>
          <a:p>
            <a:r>
              <a:rPr lang="el-GR" dirty="0" smtClean="0"/>
              <a:t>Η αναζήτηση φορέα γίνεται: μέσω της ιστοσελίδας 						</a:t>
            </a:r>
            <a:r>
              <a:rPr lang="el-GR" dirty="0" err="1" smtClean="0"/>
              <a:t>praktiki.teiste.gr</a:t>
            </a:r>
            <a:endParaRPr lang="el-GR" dirty="0" smtClean="0"/>
          </a:p>
          <a:p>
            <a:pPr marL="0" indent="0">
              <a:buNone/>
            </a:pPr>
            <a:r>
              <a:rPr lang="el-GR" dirty="0" smtClean="0"/>
              <a:t>Εκτός των εταιρειών που έχουν ήδη συνεργασία με το Ίδρυμά μας, ο φοιτητής μπορεί να έρθει ο ίδιος σε επαφή με την εταιρεία που επιθυμεί.</a:t>
            </a:r>
          </a:p>
          <a:p>
            <a:endParaRPr lang="el-G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5949280"/>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2997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Γιατί να κάνω πρακτική Άσκηση;</a:t>
            </a: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smtClean="0"/>
              <a:t>Είναι υποχρεωτική _προβλέπεται στο Πρόγραμμα Σπουδών</a:t>
            </a:r>
          </a:p>
          <a:p>
            <a:r>
              <a:rPr lang="el-GR" dirty="0" smtClean="0"/>
              <a:t>Εφαρμογή της ακαδημαϊκής / επιστημονικής γνώσης σε πραγματικές συνθήκες εργασίας.</a:t>
            </a:r>
          </a:p>
          <a:p>
            <a:r>
              <a:rPr lang="el-GR" dirty="0" smtClean="0"/>
              <a:t>Ενημέρωση για τις νέες τάσεις στην αγορά εργασίας και τις δεξιότητες που απαιτούνται.</a:t>
            </a:r>
          </a:p>
          <a:p>
            <a:r>
              <a:rPr lang="el-GR" dirty="0" smtClean="0"/>
              <a:t>Ανάπτυξη επαγγελματικής συνείδησης, δεξιοτήτων συνεργασίας, επικοινωνίας, ανάληψης πρωτοβουλίας .</a:t>
            </a:r>
          </a:p>
          <a:p>
            <a:r>
              <a:rPr lang="el-GR" dirty="0" smtClean="0"/>
              <a:t>Εξοικείωση με τη διαδικασία εύρεσης εργασίας (</a:t>
            </a:r>
            <a:r>
              <a:rPr lang="el-GR" dirty="0" err="1" smtClean="0"/>
              <a:t>συνεντεύξεις,αποστολή</a:t>
            </a:r>
            <a:r>
              <a:rPr lang="el-GR" dirty="0" smtClean="0"/>
              <a:t> βιογραφικών, κλπ).</a:t>
            </a:r>
          </a:p>
          <a:p>
            <a:endParaRPr lang="el-GR" dirty="0" smtClean="0"/>
          </a:p>
          <a:p>
            <a:endParaRPr lang="el-GR" dirty="0" smtClean="0"/>
          </a:p>
          <a:p>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6093296"/>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60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88640"/>
            <a:ext cx="8534400" cy="758952"/>
          </a:xfrm>
        </p:spPr>
        <p:txBody>
          <a:bodyPr>
            <a:normAutofit fontScale="90000"/>
          </a:bodyPr>
          <a:lstStyle/>
          <a:p>
            <a:r>
              <a:rPr lang="el-GR" dirty="0"/>
              <a:t/>
            </a:r>
            <a:br>
              <a:rPr lang="el-GR" dirty="0"/>
            </a:br>
            <a:r>
              <a:rPr lang="el-GR" dirty="0"/>
              <a:t/>
            </a:r>
            <a:br>
              <a:rPr lang="el-GR" dirty="0"/>
            </a:br>
            <a:r>
              <a:rPr lang="el-GR" dirty="0"/>
              <a:t>Βήματα Πρακτικής Άσκησης</a:t>
            </a:r>
          </a:p>
        </p:txBody>
      </p:sp>
      <p:sp>
        <p:nvSpPr>
          <p:cNvPr id="3" name="Θέση περιεχομένου 2"/>
          <p:cNvSpPr>
            <a:spLocks noGrp="1"/>
          </p:cNvSpPr>
          <p:nvPr>
            <p:ph sz="quarter" idx="1"/>
          </p:nvPr>
        </p:nvSpPr>
        <p:spPr/>
        <p:txBody>
          <a:bodyPr>
            <a:normAutofit fontScale="70000" lnSpcReduction="20000"/>
          </a:bodyPr>
          <a:lstStyle/>
          <a:p>
            <a:r>
              <a:rPr lang="el-GR" dirty="0" smtClean="0">
                <a:solidFill>
                  <a:srgbClr val="FF0000"/>
                </a:solidFill>
              </a:rPr>
              <a:t>1ο Στάδιο: </a:t>
            </a:r>
            <a:r>
              <a:rPr lang="el-GR" dirty="0" smtClean="0"/>
              <a:t>Αίτηση στην γραμματεία του τμήματος</a:t>
            </a:r>
          </a:p>
          <a:p>
            <a:r>
              <a:rPr lang="el-GR" dirty="0">
                <a:solidFill>
                  <a:srgbClr val="FF0000"/>
                </a:solidFill>
              </a:rPr>
              <a:t>2ο Στάδιο: </a:t>
            </a:r>
            <a:r>
              <a:rPr lang="el-GR" dirty="0" smtClean="0"/>
              <a:t>Αξιολόγηση αιτήσεων (Επιτροπή Αξιολόγησης Τμήματος) Ανακοίνωση </a:t>
            </a:r>
            <a:r>
              <a:rPr lang="el-GR" dirty="0" err="1" smtClean="0"/>
              <a:t>αποτελεσμάτων_(Ιστοσελίδα</a:t>
            </a:r>
            <a:r>
              <a:rPr lang="el-GR" dirty="0" smtClean="0"/>
              <a:t> Τμήματος, </a:t>
            </a:r>
            <a:r>
              <a:rPr lang="el-GR" dirty="0" err="1" smtClean="0"/>
              <a:t>Γρ</a:t>
            </a:r>
            <a:r>
              <a:rPr lang="el-GR" dirty="0" smtClean="0"/>
              <a:t>. Πρακτικής, Γραμματεία) Ενστάσεις (εντός 3 εργάσιμων ημερών από την ανάρτηση των αποτελεσμάτων - Επιτροπή Ενστάσεων Ιδρύματος)</a:t>
            </a:r>
          </a:p>
          <a:p>
            <a:r>
              <a:rPr lang="el-GR" dirty="0">
                <a:solidFill>
                  <a:srgbClr val="FF0000"/>
                </a:solidFill>
              </a:rPr>
              <a:t>3ο Στάδιο: </a:t>
            </a:r>
            <a:r>
              <a:rPr lang="el-GR" dirty="0" smtClean="0"/>
              <a:t>Συγκέντρωση &amp; αποστολή δικαιολογητικών στο </a:t>
            </a:r>
            <a:r>
              <a:rPr lang="el-GR" dirty="0" err="1" smtClean="0"/>
              <a:t>email</a:t>
            </a:r>
            <a:r>
              <a:rPr lang="el-GR" dirty="0" smtClean="0"/>
              <a:t> </a:t>
            </a:r>
            <a:r>
              <a:rPr lang="el-GR" dirty="0" err="1" smtClean="0"/>
              <a:t>vmpartsoka@teiste.gr</a:t>
            </a:r>
            <a:r>
              <a:rPr lang="el-GR" dirty="0" smtClean="0"/>
              <a:t> :</a:t>
            </a:r>
          </a:p>
          <a:p>
            <a:pPr lvl="1"/>
            <a:r>
              <a:rPr lang="el-GR" dirty="0" smtClean="0"/>
              <a:t>1 φωτοτυπία της Ταυτότητας</a:t>
            </a:r>
          </a:p>
          <a:p>
            <a:pPr lvl="1"/>
            <a:r>
              <a:rPr lang="el-GR" dirty="0" smtClean="0"/>
              <a:t>1φωτοτυπία IBAN οποιασδήποτε τράπεζας (ατομικός ή πρώτο όνομα)</a:t>
            </a:r>
          </a:p>
          <a:p>
            <a:pPr lvl="1"/>
            <a:r>
              <a:rPr lang="el-GR" dirty="0" smtClean="0"/>
              <a:t>1 φωτοαντίγραφα Ασφαλιστικής ικανότητας (ΑΜΑ,ΑΜΚΑ,ΑΦΜ)</a:t>
            </a:r>
          </a:p>
          <a:p>
            <a:r>
              <a:rPr lang="el-GR" dirty="0">
                <a:solidFill>
                  <a:srgbClr val="FF0000"/>
                </a:solidFill>
              </a:rPr>
              <a:t>4ο Στάδιο: </a:t>
            </a:r>
            <a:r>
              <a:rPr lang="el-GR" dirty="0" smtClean="0"/>
              <a:t>Αναζήτηση και επικοινωνία με τον φορέα:</a:t>
            </a:r>
          </a:p>
          <a:p>
            <a:pPr marL="0" indent="0">
              <a:buNone/>
            </a:pPr>
            <a:r>
              <a:rPr lang="el-GR" dirty="0" smtClean="0"/>
              <a:t>Είσοδος με τα στοιχεία του Ευδόξου στο </a:t>
            </a:r>
            <a:r>
              <a:rPr lang="el-GR" dirty="0" err="1" smtClean="0"/>
              <a:t>www.atlas.grnet.gr</a:t>
            </a:r>
            <a:r>
              <a:rPr lang="el-GR" dirty="0" smtClean="0"/>
              <a:t> και αναζήτηση. Μπορεί, ο φορέας που επιθυμείτε, να μην βρίσκεται στο ηλεκτρονικό σύστημα ΑΤΛΑΣ. Τον ενημερώνετε πως πρέπει να κάνει Εγγραφή και έπειτα Δημιουργία Θέσης και Δημοσίευσή της. Φορείς που δεν υπάρχουν και δεν επιθυμούν την εγγραφή τους στον ΑΤΛΑ, δεν θα συνεργαστούν με το Γραφείο Πρακτικής Άσκησης μέσω ΕΣΠΑ)</a:t>
            </a:r>
          </a:p>
          <a:p>
            <a:endParaRPr lang="el-GR" dirty="0" smtClean="0"/>
          </a:p>
          <a:p>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877272"/>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0285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Βήματα Πρακτικής Άσκησης</a:t>
            </a: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sz="2500" dirty="0">
                <a:solidFill>
                  <a:srgbClr val="FF0000"/>
                </a:solidFill>
              </a:rPr>
              <a:t>5ο Στάδιο: </a:t>
            </a:r>
            <a:r>
              <a:rPr lang="el-GR" dirty="0" smtClean="0"/>
              <a:t>Σύμβαση και ηλεκτρονική της αποστολή στο </a:t>
            </a:r>
            <a:r>
              <a:rPr lang="el-GR" dirty="0" err="1" smtClean="0"/>
              <a:t>mail</a:t>
            </a:r>
            <a:r>
              <a:rPr lang="el-GR" dirty="0" smtClean="0"/>
              <a:t> σας (υπογραφή σας, υπογραφή/σφραγίδα φορέα και συμπλήρωση στοιχείων φορέα) </a:t>
            </a:r>
          </a:p>
          <a:p>
            <a:r>
              <a:rPr lang="el-GR" sz="2500" dirty="0">
                <a:solidFill>
                  <a:srgbClr val="FF0000"/>
                </a:solidFill>
              </a:rPr>
              <a:t>6ο Στάδιο: </a:t>
            </a:r>
            <a:r>
              <a:rPr lang="el-GR" dirty="0" smtClean="0"/>
              <a:t>Ηλεκτρονική μόνο υποβολή Απογραφικού Εισόδου στο </a:t>
            </a:r>
          </a:p>
          <a:p>
            <a:pPr marL="0" indent="0">
              <a:buNone/>
            </a:pPr>
            <a:r>
              <a:rPr lang="en-US" dirty="0" smtClean="0">
                <a:hlinkClick r:id="rId2"/>
              </a:rPr>
              <a:t>https://praktiki-survey.teiste.gr/input/</a:t>
            </a:r>
            <a:endParaRPr lang="el-GR" dirty="0" smtClean="0"/>
          </a:p>
          <a:p>
            <a:r>
              <a:rPr lang="el-GR" sz="2500" dirty="0">
                <a:solidFill>
                  <a:srgbClr val="FF0000"/>
                </a:solidFill>
              </a:rPr>
              <a:t>7ο Στάδιο: </a:t>
            </a:r>
            <a:r>
              <a:rPr lang="el-GR" dirty="0" smtClean="0"/>
              <a:t>Επιστροφή των αντιτύπων της Σύμβασης στο </a:t>
            </a:r>
            <a:r>
              <a:rPr lang="el-GR" dirty="0" err="1" smtClean="0"/>
              <a:t>Γρ</a:t>
            </a:r>
            <a:r>
              <a:rPr lang="el-GR" dirty="0" smtClean="0"/>
              <a:t>. Πρακτικής Άσκησης προκειμένου να</a:t>
            </a:r>
          </a:p>
          <a:p>
            <a:pPr marL="0" indent="0">
              <a:buNone/>
            </a:pPr>
            <a:r>
              <a:rPr lang="el-GR" dirty="0" smtClean="0"/>
              <a:t>υπογραφεί από τον Πρόεδρο της Επιτροπής Ερευνών που είναι η ΤΕΛΕΥΤΑΙΑ υπογραφή που θα μπει</a:t>
            </a:r>
          </a:p>
          <a:p>
            <a:pPr marL="0" indent="0">
              <a:buNone/>
            </a:pPr>
            <a:r>
              <a:rPr lang="el-GR" dirty="0" smtClean="0"/>
              <a:t>στη Σύμβαση καθώς είναι ο ΕΡΓΟΔΟΤΗΣ σας.</a:t>
            </a:r>
          </a:p>
          <a:p>
            <a:r>
              <a:rPr lang="el-GR" dirty="0">
                <a:solidFill>
                  <a:srgbClr val="FF0000"/>
                </a:solidFill>
              </a:rPr>
              <a:t>8ο Στάδιο: </a:t>
            </a:r>
            <a:r>
              <a:rPr lang="el-GR" dirty="0" smtClean="0"/>
              <a:t>Πραγματοποίηση της Πρακτικής Άσκησης</a:t>
            </a:r>
          </a:p>
          <a:p>
            <a:r>
              <a:rPr lang="el-GR" dirty="0">
                <a:solidFill>
                  <a:srgbClr val="FF0000"/>
                </a:solidFill>
              </a:rPr>
              <a:t>9ο Στάδιο: </a:t>
            </a:r>
            <a:r>
              <a:rPr lang="el-GR" dirty="0" smtClean="0"/>
              <a:t>Μία εβδομάδα περίπου πριν την ολοκλήρωση της Πρακτικής σας Άσκηση θα σας σταλεί ενημερωτικό μήνυμα με αυτά που απαιτούνται προκειμένου να οδηγηθείτε στη φάση της πληρωμής.</a:t>
            </a:r>
          </a:p>
          <a:p>
            <a:pPr marL="0" indent="0">
              <a:buNone/>
            </a:pPr>
            <a:endParaRPr lang="el-GR" dirty="0" smtClean="0"/>
          </a:p>
          <a:p>
            <a:pPr marL="0" indent="0">
              <a:buNone/>
            </a:pPr>
            <a:endParaRPr lang="el-GR" dirty="0" smtClean="0"/>
          </a:p>
          <a:p>
            <a:endParaRPr lang="el-GR"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5949280"/>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0323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smtClean="0"/>
              <a:t/>
            </a:r>
            <a:br>
              <a:rPr lang="el-GR" sz="3200" dirty="0" smtClean="0"/>
            </a:br>
            <a:r>
              <a:rPr lang="el-GR" sz="3200" dirty="0"/>
              <a:t/>
            </a:r>
            <a:br>
              <a:rPr lang="el-GR" sz="3200" dirty="0"/>
            </a:br>
            <a:r>
              <a:rPr lang="el-GR" sz="3200" dirty="0" smtClean="0"/>
              <a:t/>
            </a:r>
            <a:br>
              <a:rPr lang="el-GR" sz="3200" dirty="0" smtClean="0"/>
            </a:br>
            <a:r>
              <a:rPr lang="el-GR" sz="3200" dirty="0" smtClean="0"/>
              <a:t/>
            </a:r>
            <a:br>
              <a:rPr lang="el-GR" sz="3200" dirty="0" smtClean="0"/>
            </a:br>
            <a:r>
              <a:rPr lang="el-GR" sz="2400" dirty="0"/>
              <a:t/>
            </a:r>
            <a:br>
              <a:rPr lang="el-GR" sz="2400" dirty="0"/>
            </a:br>
            <a:r>
              <a:rPr lang="el-GR" sz="2400" dirty="0"/>
              <a:t>Αν ο φορέας μου δεν είναι στον</a:t>
            </a:r>
            <a:br>
              <a:rPr lang="el-GR" sz="2400" dirty="0"/>
            </a:br>
            <a:r>
              <a:rPr lang="el-GR" sz="2400" dirty="0"/>
              <a:t>ΑΤΛΑΝΤΑ ή/και δεν έχει αναρτήσει θέση;</a:t>
            </a:r>
          </a:p>
        </p:txBody>
      </p:sp>
      <p:sp>
        <p:nvSpPr>
          <p:cNvPr id="3" name="Θέση περιεχομένου 2"/>
          <p:cNvSpPr>
            <a:spLocks noGrp="1"/>
          </p:cNvSpPr>
          <p:nvPr>
            <p:ph sz="quarter" idx="1"/>
          </p:nvPr>
        </p:nvSpPr>
        <p:spPr/>
        <p:txBody>
          <a:bodyPr>
            <a:normAutofit fontScale="92500" lnSpcReduction="10000"/>
          </a:bodyPr>
          <a:lstStyle/>
          <a:p>
            <a:pPr marL="0" indent="0">
              <a:buNone/>
            </a:pPr>
            <a:r>
              <a:rPr lang="el-GR" dirty="0" smtClean="0"/>
              <a:t>Διευκολύνετε τον φορέα σας ακολουθώντας τα παρακάτω βήματα:</a:t>
            </a:r>
          </a:p>
          <a:p>
            <a:r>
              <a:rPr lang="el-GR" dirty="0" smtClean="0"/>
              <a:t>Είσοδος και Εγγραφή στον ΑΤΛΑΝΤΑ </a:t>
            </a:r>
            <a:r>
              <a:rPr lang="el-GR" dirty="0" err="1" smtClean="0"/>
              <a:t>atlas.grnet.gr</a:t>
            </a:r>
            <a:r>
              <a:rPr lang="el-GR" dirty="0" smtClean="0"/>
              <a:t> .</a:t>
            </a:r>
          </a:p>
          <a:p>
            <a:r>
              <a:rPr lang="el-GR" dirty="0" smtClean="0"/>
              <a:t>Εισαγωγή Θέσης/</a:t>
            </a:r>
            <a:r>
              <a:rPr lang="el-GR" dirty="0" err="1" smtClean="0"/>
              <a:t>εων</a:t>
            </a:r>
            <a:r>
              <a:rPr lang="el-GR" dirty="0" smtClean="0"/>
              <a:t> Πρακτικής Άσκησης</a:t>
            </a:r>
          </a:p>
          <a:p>
            <a:r>
              <a:rPr lang="el-GR" dirty="0" smtClean="0"/>
              <a:t>Σας γνωστοποιεί τον κωδικό θέσης ΑΤΛΑ και στη συνέχεια ενημερώνεται τον επιστημονικά </a:t>
            </a:r>
            <a:r>
              <a:rPr lang="el-GR" dirty="0" err="1" smtClean="0"/>
              <a:t>υπέυθυνος</a:t>
            </a:r>
            <a:r>
              <a:rPr lang="el-GR" dirty="0" smtClean="0"/>
              <a:t> σας.</a:t>
            </a:r>
          </a:p>
          <a:p>
            <a:r>
              <a:rPr lang="el-GR" dirty="0" smtClean="0"/>
              <a:t>Για οποιαδήποτε κώλυμα στη διαδικασία επικοινωνείτε με το Γραφείο Αρωγής του ΑΤΛΑΝΤΑ. ☎ 215 </a:t>
            </a:r>
            <a:r>
              <a:rPr lang="el-GR" dirty="0" err="1" smtClean="0"/>
              <a:t>215</a:t>
            </a:r>
            <a:r>
              <a:rPr lang="el-GR" dirty="0" smtClean="0"/>
              <a:t> 7860. </a:t>
            </a:r>
          </a:p>
          <a:p>
            <a:pPr marL="0" indent="0">
              <a:buNone/>
            </a:pPr>
            <a:r>
              <a:rPr lang="el-GR" dirty="0" smtClean="0"/>
              <a:t>Ώρες</a:t>
            </a:r>
            <a:r>
              <a:rPr lang="el-GR" dirty="0"/>
              <a:t> </a:t>
            </a:r>
            <a:r>
              <a:rPr lang="el-GR" dirty="0" smtClean="0"/>
              <a:t>λειτουργίας: Δευτέρα έως Παρασκευή 09:00 πμ - 17:00 μμ.</a:t>
            </a:r>
          </a:p>
          <a:p>
            <a:endParaRPr lang="el-G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6021288"/>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0906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Σημαντικές πληροφορίες</a:t>
            </a: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smtClean="0"/>
              <a:t>ΑΤΛΑΣ (η διαχείριση του ΑΤΛΑΝΤΑ δε γίνεται από το Γραφείο Π.Α.</a:t>
            </a:r>
          </a:p>
          <a:p>
            <a:r>
              <a:rPr lang="el-GR" dirty="0" smtClean="0"/>
              <a:t>Λογαριασμός τράπεζας (μοναδικός δικαιούχος ή πρώτο όνομα)</a:t>
            </a:r>
          </a:p>
          <a:p>
            <a:r>
              <a:rPr lang="el-GR" dirty="0" smtClean="0"/>
              <a:t>Έξοδα ταχυμεταφορών (επιβαρύνουν το φοιτητή- </a:t>
            </a:r>
            <a:r>
              <a:rPr lang="el-GR" dirty="0" err="1" smtClean="0"/>
              <a:t>τρια</a:t>
            </a:r>
            <a:r>
              <a:rPr lang="el-GR" dirty="0" smtClean="0"/>
              <a:t>)</a:t>
            </a:r>
          </a:p>
          <a:p>
            <a:r>
              <a:rPr lang="el-GR" dirty="0" smtClean="0"/>
              <a:t>Ακύρωση Πρακτικής Άσκησης (πριν υπογραφτούν οι συμβάσεις ενημερώνουμε τον επιστημονικά </a:t>
            </a:r>
            <a:r>
              <a:rPr lang="el-GR" dirty="0" err="1" smtClean="0"/>
              <a:t>υπέθυνο</a:t>
            </a:r>
            <a:r>
              <a:rPr lang="el-GR" dirty="0" smtClean="0"/>
              <a:t> και γραφείο πρακτικής)</a:t>
            </a:r>
          </a:p>
          <a:p>
            <a:r>
              <a:rPr lang="el-GR" dirty="0" smtClean="0"/>
              <a:t>Οι φοιτητές πληρώνονται μετά την ολοκλήρωση της Π.Α. </a:t>
            </a:r>
          </a:p>
          <a:p>
            <a:endParaRPr lang="el-G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093296"/>
            <a:ext cx="615791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44641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67</TotalTime>
  <Words>657</Words>
  <Application>Microsoft Office PowerPoint</Application>
  <PresentationFormat>Προβολή στην οθόνη (4:3)</PresentationFormat>
  <Paragraphs>71</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Δημοτικός</vt:lpstr>
      <vt:lpstr> Πρόγραμμα Σπουδών:  Ηλεκτρονικών Μηχανικών ΤΕ Πανεπιστήμιο Θεσσαλίας   </vt:lpstr>
      <vt:lpstr> Πρόγραμμα Πρακτικής Άσκησης Φοιτητών</vt:lpstr>
      <vt:lpstr>Πρόγραμμα Πρακτικής Άσκησης Φοιτητών</vt:lpstr>
      <vt:lpstr>Γενικές Πληροφορίες</vt:lpstr>
      <vt:lpstr>Γιατί να κάνω πρακτική Άσκηση;</vt:lpstr>
      <vt:lpstr>  Βήματα Πρακτικής Άσκησης</vt:lpstr>
      <vt:lpstr>Βήματα Πρακτικής Άσκησης</vt:lpstr>
      <vt:lpstr>     Αν ο φορέας μου δεν είναι στον ΑΤΛΑΝΤΑ ή/και δεν έχει αναρτήσει θέση;</vt:lpstr>
      <vt:lpstr>Σημαντικές πληροφορίες</vt:lpstr>
      <vt:lpstr>Σημεία που πρέπει να προσέξετε:</vt:lpstr>
      <vt:lpstr>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Πρόγραμμα Σπουδών: Νοσηλευτικής Πανεπιστήμιο Θεσσαλίας</dc:title>
  <dc:creator>elke-02</dc:creator>
  <cp:lastModifiedBy>elke-02</cp:lastModifiedBy>
  <cp:revision>14</cp:revision>
  <dcterms:created xsi:type="dcterms:W3CDTF">2019-09-10T05:42:50Z</dcterms:created>
  <dcterms:modified xsi:type="dcterms:W3CDTF">2019-09-24T09:16:47Z</dcterms:modified>
</cp:coreProperties>
</file>