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B510B5A-7D74-4F20-A6AA-67E823AB25B6}" type="datetimeFigureOut">
              <a:rPr lang="el-GR" smtClean="0"/>
              <a:pPr/>
              <a:t>20/9/2020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F945AA-45A3-45FA-A6F0-7D1B274A8E9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vmpartsoka@teiste.g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raktiki-survey.teiste.gr/inpu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87624" y="1844824"/>
            <a:ext cx="6400800" cy="3384376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smtClean="0"/>
              <a:t>Πρακτικη</a:t>
            </a:r>
            <a:r>
              <a:rPr lang="el-GR" dirty="0" smtClean="0"/>
              <a:t> Άσκηση </a:t>
            </a:r>
            <a:r>
              <a:rPr lang="el-GR" dirty="0" err="1" smtClean="0"/>
              <a:t>Φοιτητων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algn="l"/>
            <a:r>
              <a:rPr lang="el-GR" sz="1400" dirty="0" err="1" smtClean="0"/>
              <a:t>Ιδρυματικοσ</a:t>
            </a:r>
            <a:r>
              <a:rPr lang="el-GR" sz="1400" dirty="0" smtClean="0"/>
              <a:t> </a:t>
            </a:r>
            <a:r>
              <a:rPr lang="el-GR" sz="1400" dirty="0" err="1" smtClean="0"/>
              <a:t>Υπευθυνοσ</a:t>
            </a:r>
            <a:r>
              <a:rPr lang="el-GR" sz="1400" dirty="0" smtClean="0"/>
              <a:t>: ΜΙΧΑΛΗΣ ΒΡΑΧΟΠΟΥΛΟΣ</a:t>
            </a:r>
            <a:endParaRPr lang="el-GR" sz="1400" dirty="0"/>
          </a:p>
          <a:p>
            <a:pPr algn="l"/>
            <a:endParaRPr lang="el-GR" sz="1400" dirty="0" smtClean="0"/>
          </a:p>
          <a:p>
            <a:pPr algn="l"/>
            <a:r>
              <a:rPr lang="el-GR" sz="1400" dirty="0" err="1" smtClean="0"/>
              <a:t>ΕπιστημονικΑ</a:t>
            </a:r>
            <a:r>
              <a:rPr lang="el-GR" sz="1400" dirty="0"/>
              <a:t> </a:t>
            </a:r>
            <a:r>
              <a:rPr lang="el-GR" sz="1400" dirty="0" err="1" smtClean="0"/>
              <a:t>ΥπεΥθυνΟΣ</a:t>
            </a:r>
            <a:r>
              <a:rPr lang="el-GR" sz="1400" dirty="0" smtClean="0"/>
              <a:t>:</a:t>
            </a:r>
          </a:p>
          <a:p>
            <a:pPr algn="l"/>
            <a:r>
              <a:rPr lang="el-GR" sz="1400" dirty="0" smtClean="0"/>
              <a:t> </a:t>
            </a:r>
          </a:p>
          <a:p>
            <a:r>
              <a:rPr lang="el-GR" dirty="0" smtClean="0"/>
              <a:t>ΑΝΤΩΝΗΣ ΚΩΝΣΤΑΝΤΙΝΟΣ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  <a:noFill/>
        </p:spPr>
        <p:txBody>
          <a:bodyPr>
            <a:normAutofit/>
          </a:bodyPr>
          <a:lstStyle/>
          <a:p>
            <a:pPr marL="0" marR="0">
              <a:lnSpc>
                <a:spcPts val="3344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3600" b="1" i="1" dirty="0" smtClean="0">
                <a:solidFill>
                  <a:srgbClr val="BBB846"/>
                </a:solidFill>
                <a:latin typeface="Comic Sans MS"/>
                <a:cs typeface="Comic Sans MS"/>
              </a:rPr>
              <a:t>	</a:t>
            </a:r>
            <a:r>
              <a:rPr lang="el-GR" sz="24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  <a:t>ΜΗΧΑΝΙΚΩΝ ΠΛΗΡΟΦΟΡΙΚΗΣ ΤΕ </a:t>
            </a:r>
            <a:br>
              <a:rPr lang="el-GR" sz="24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b="1" i="1" dirty="0" smtClean="0">
                <a:solidFill>
                  <a:srgbClr val="BBB846"/>
                </a:solidFill>
                <a:latin typeface="Arial" pitchFamily="34" charset="0"/>
                <a:cs typeface="Arial" pitchFamily="34" charset="0"/>
              </a:rPr>
              <a:t>ΤΕΙ ΣΤΕΡΕΑΣ ΕΛΛΑΔΟΣ</a:t>
            </a:r>
            <a:r>
              <a:rPr lang="el-GR" b="1" i="1" dirty="0" smtClean="0">
                <a:solidFill>
                  <a:srgbClr val="BBB846"/>
                </a:solidFill>
                <a:latin typeface="Comic Sans MS"/>
                <a:cs typeface="Comic Sans MS"/>
              </a:rPr>
              <a:t/>
            </a:r>
            <a:br>
              <a:rPr lang="el-GR" b="1" i="1" dirty="0" smtClean="0">
                <a:solidFill>
                  <a:srgbClr val="BBB846"/>
                </a:solidFill>
                <a:latin typeface="Comic Sans MS"/>
                <a:cs typeface="Comic Sans MS"/>
              </a:rPr>
            </a:b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01208"/>
            <a:ext cx="7020272" cy="634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0958" y="285728"/>
            <a:ext cx="14287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214291"/>
            <a:ext cx="1528364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343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Σημαντικές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σύμβαση να εκτυπώνεται σε 4 αντίτυπα εμπρός – πίσω. Δεν επιτρέπεται η χρήση διορθωτικού. </a:t>
            </a:r>
          </a:p>
          <a:p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661248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010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481808"/>
          </a:xfrm>
        </p:spPr>
        <p:txBody>
          <a:bodyPr>
            <a:normAutofit/>
          </a:bodyPr>
          <a:lstStyle/>
          <a:p>
            <a:pPr algn="l"/>
            <a:endParaRPr lang="el-GR" sz="1400" dirty="0" smtClean="0"/>
          </a:p>
          <a:p>
            <a:pPr algn="l"/>
            <a:endParaRPr lang="el-GR" sz="1400" cap="none" dirty="0">
              <a:latin typeface="Times New Roman" panose="02020603050405020304" pitchFamily="18" charset="0"/>
            </a:endParaRPr>
          </a:p>
          <a:p>
            <a:pPr algn="l"/>
            <a:endParaRPr lang="el-GR" sz="1400" cap="none" dirty="0" smtClean="0">
              <a:latin typeface="Times New Roman" panose="02020603050405020304" pitchFamily="18" charset="0"/>
            </a:endParaRPr>
          </a:p>
          <a:p>
            <a:pPr algn="l"/>
            <a:endParaRPr lang="el-GR" sz="1400" cap="none" dirty="0" smtClean="0">
              <a:latin typeface="Times New Roman" panose="02020603050405020304" pitchFamily="18" charset="0"/>
            </a:endParaRP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B</a:t>
            </a:r>
            <a:r>
              <a:rPr lang="el-GR" sz="1400" cap="none" dirty="0" err="1" smtClean="0">
                <a:latin typeface="Times New Roman" panose="02020603050405020304" pitchFamily="18" charset="0"/>
              </a:rPr>
              <a:t>εατρίκη</a:t>
            </a:r>
            <a:r>
              <a:rPr lang="el-GR" sz="1400" cap="none" dirty="0" smtClean="0">
                <a:latin typeface="Times New Roman" panose="02020603050405020304" pitchFamily="18" charset="0"/>
              </a:rPr>
              <a:t> </a:t>
            </a:r>
            <a:r>
              <a:rPr lang="el-GR" sz="1400" cap="none" dirty="0" err="1" smtClean="0">
                <a:latin typeface="Times New Roman" panose="02020603050405020304" pitchFamily="18" charset="0"/>
              </a:rPr>
              <a:t>Μπαρτσώκα</a:t>
            </a:r>
            <a:endParaRPr lang="el-GR" sz="1400" cap="none" dirty="0">
              <a:latin typeface="Times New Roman" panose="02020603050405020304" pitchFamily="18" charset="0"/>
            </a:endParaRPr>
          </a:p>
          <a:p>
            <a:pPr algn="l"/>
            <a:r>
              <a:rPr lang="el-GR" sz="1400" cap="none" dirty="0" smtClean="0">
                <a:latin typeface="Times New Roman" panose="02020603050405020304" pitchFamily="18" charset="0"/>
              </a:rPr>
              <a:t>Γραφείο Πρακτικής Άσκησης</a:t>
            </a: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praktiki.teiste.gr</a:t>
            </a:r>
            <a:r>
              <a:rPr lang="el-GR" sz="1400" cap="none" dirty="0" smtClean="0">
                <a:latin typeface="Times New Roman" panose="02020603050405020304" pitchFamily="18" charset="0"/>
              </a:rPr>
              <a:t> </a:t>
            </a:r>
          </a:p>
          <a:p>
            <a:pPr algn="l"/>
            <a:r>
              <a:rPr lang="el-GR" sz="1400" cap="none" dirty="0" smtClean="0">
                <a:latin typeface="Times New Roman" panose="02020603050405020304" pitchFamily="18" charset="0"/>
              </a:rPr>
              <a:t>Τηλ2231060197</a:t>
            </a:r>
          </a:p>
          <a:p>
            <a:pPr algn="l"/>
            <a:r>
              <a:rPr lang="en-US" sz="1400" cap="none" dirty="0" smtClean="0">
                <a:latin typeface="Times New Roman" panose="02020603050405020304" pitchFamily="18" charset="0"/>
              </a:rPr>
              <a:t>vmpartsoka@teiste.gr</a:t>
            </a:r>
            <a:endParaRPr lang="el-GR" sz="1400" cap="none" dirty="0">
              <a:latin typeface="Times New Roman" panose="02020603050405020304" pitchFamily="18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Ευχαριστώ για την προσοχή σας</a:t>
            </a:r>
            <a:r>
              <a:rPr lang="en-US" dirty="0" smtClean="0"/>
              <a:t>!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3256"/>
            <a:ext cx="6156176" cy="55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924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Πρόγραμμα Πρακτικής Άσκησης</a:t>
            </a:r>
            <a:br>
              <a:rPr lang="el-GR" dirty="0"/>
            </a:br>
            <a:r>
              <a:rPr lang="el-GR" dirty="0"/>
              <a:t>Φοιτητών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Επιδοτούμενο πρόγραμμα στο πλαίσιο του ΕΣΠΑ (2014 –2020).</a:t>
            </a:r>
          </a:p>
          <a:p>
            <a:r>
              <a:rPr lang="el-GR" dirty="0" smtClean="0"/>
              <a:t>Διάρκεια της Π.Α. ορίζεται σε 6 μήνες</a:t>
            </a:r>
          </a:p>
          <a:p>
            <a:r>
              <a:rPr lang="el-GR" dirty="0" smtClean="0"/>
              <a:t>Δύναται να πραγματοποιηθεί σε φορείς της επιλογής </a:t>
            </a:r>
            <a:r>
              <a:rPr lang="el-GR" dirty="0" err="1" smtClean="0"/>
              <a:t>σας,είτε</a:t>
            </a:r>
            <a:r>
              <a:rPr lang="el-GR" dirty="0" smtClean="0"/>
              <a:t> ιδιωτικούς κυρίως είτε δημόσιους</a:t>
            </a:r>
          </a:p>
          <a:p>
            <a:r>
              <a:rPr lang="el-GR" dirty="0" smtClean="0"/>
              <a:t>Αμοιβή της είναι :  280€ από το ΕΣΠΑ και το ήμισυ του 80% του βασικού ημερομισθίου του ανειδίκευτου εργάτη από τον εργοδότη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3256"/>
            <a:ext cx="6156176" cy="55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759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Πρόγραμμα Πρακτικής Άσκησης</a:t>
            </a:r>
            <a:br>
              <a:rPr lang="el-GR" dirty="0" smtClean="0"/>
            </a:br>
            <a:r>
              <a:rPr lang="el-GR" dirty="0" smtClean="0"/>
              <a:t>Φοιτητών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φοιτητής ασφαλίζεται μόνο κατά επαγγελματικού κινδύνου, η εισφορά αυτή ανέρχεται στο 1% επί του τεκμαρτού ημερομισθίου της 12</a:t>
            </a:r>
            <a:r>
              <a:rPr lang="el-GR" baseline="30000" dirty="0" smtClean="0"/>
              <a:t>ης</a:t>
            </a:r>
            <a:r>
              <a:rPr lang="el-GR" dirty="0" smtClean="0"/>
              <a:t> ασφαλιστικής κλάσης και επιβαρύνει τον εργοδότη σας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805264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02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Υλοποιείται δυο χρονικές περιόδου κατά την διάρκεια του έτους, το φθινόπωρο και την άνοιξη</a:t>
            </a:r>
          </a:p>
          <a:p>
            <a:endParaRPr lang="el-GR" dirty="0" smtClean="0"/>
          </a:p>
          <a:p>
            <a:r>
              <a:rPr lang="el-GR" dirty="0" smtClean="0"/>
              <a:t>Για να συμμετάσχει κανείς θα πρέπει να πληροί τις προϋποθέσεις για έναρξη πρακτικής άσκησης που έχει θέσει κάθε τμήμα του πρώην ΤΕΙ Στερεάς Ελλάδας.</a:t>
            </a:r>
          </a:p>
          <a:p>
            <a:endParaRPr lang="el-GR" dirty="0" smtClean="0"/>
          </a:p>
          <a:p>
            <a:r>
              <a:rPr lang="el-GR" dirty="0" smtClean="0"/>
              <a:t>Η αναζήτηση φορέα γίνεται: 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μέσω της ιστοσελίδας 						</a:t>
            </a:r>
            <a:r>
              <a:rPr lang="el-GR" dirty="0" err="1" smtClean="0"/>
              <a:t>praktiki.teiste.gr</a:t>
            </a:r>
            <a:r>
              <a:rPr lang="el-GR" dirty="0" smtClean="0"/>
              <a:t>,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Ιστοσελίδα τμήματος- λίστα με συνεργαζόμενους φορείς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Αναζήτηση μέσω του </a:t>
            </a:r>
            <a:r>
              <a:rPr lang="en-US" dirty="0" smtClean="0"/>
              <a:t>atlas.grnet.gr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Εκτός των εταιρειών που έχουν ήδη συνεργασία με το Ίδρυμά μας, ο φοιτητής μπορεί να έρθει ο ίδιος σε επαφή με την εταιρεία που επιθυμεί.</a:t>
            </a:r>
          </a:p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5949280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299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Γενικές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Είναι υποχρεωτική _προβλέπεται στο Πρόγραμμα Σπουδών</a:t>
            </a:r>
          </a:p>
          <a:p>
            <a:r>
              <a:rPr lang="el-GR" dirty="0" smtClean="0"/>
              <a:t>οι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μεταφέρουν σε πραγματικές συνθήκες την επιστημονική τους γνώση και καλούνται να την εφαρμόσουν</a:t>
            </a:r>
          </a:p>
          <a:p>
            <a:r>
              <a:rPr lang="el-GR" dirty="0" smtClean="0"/>
              <a:t>Δίνει τη δυνατότητα να γνωριστούν οι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και να δικτυωθούν με τους φορείς και τα στελέχη τους</a:t>
            </a:r>
          </a:p>
          <a:p>
            <a:r>
              <a:rPr lang="el-GR" dirty="0" smtClean="0"/>
              <a:t>Φέρνει σε επαφή τους 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με το σύγχρονο επιχειρηματικό και εργασιακό περιβάλλον </a:t>
            </a:r>
          </a:p>
          <a:p>
            <a:r>
              <a:rPr lang="el-GR" dirty="0" smtClean="0"/>
              <a:t>Επιτρέπει να δοκιμάσουν έναν πιθανό μελλοντικό επαγγελματικό χώρο και να διερευνήσουν τα επαγγελματικά τους ενδιαφέροντα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6093296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7060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Βήματα Πρακτικής Άσκησης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1ο Στάδιο: </a:t>
            </a:r>
            <a:r>
              <a:rPr lang="el-GR" dirty="0" smtClean="0"/>
              <a:t>Αίτηση στην γραμματεία του τμήματος σύμφωνα με τις ανακοινώσεις του </a:t>
            </a:r>
            <a:r>
              <a:rPr lang="el-GR" dirty="0" smtClean="0"/>
              <a:t>τμήματος από 05-09-2018 μέχρι 21-09-2018.</a:t>
            </a:r>
            <a:endParaRPr lang="el-GR" dirty="0" smtClean="0"/>
          </a:p>
          <a:p>
            <a:r>
              <a:rPr lang="el-GR" dirty="0">
                <a:solidFill>
                  <a:srgbClr val="FF0000"/>
                </a:solidFill>
              </a:rPr>
              <a:t>2ο Στάδιο: </a:t>
            </a:r>
            <a:r>
              <a:rPr lang="el-GR" dirty="0" smtClean="0"/>
              <a:t>Αξιολόγηση αιτήσεων (Επιτροπή Αξιολόγησης Τμήματος) Ανακοίνωση </a:t>
            </a:r>
            <a:r>
              <a:rPr lang="el-GR" dirty="0" err="1" smtClean="0"/>
              <a:t>αποτελεσμάτων_(Ιστοσελίδα</a:t>
            </a:r>
            <a:r>
              <a:rPr lang="el-GR" dirty="0" smtClean="0"/>
              <a:t> Τμήματος, </a:t>
            </a:r>
            <a:r>
              <a:rPr lang="el-GR" dirty="0" err="1" smtClean="0"/>
              <a:t>Γρ</a:t>
            </a:r>
            <a:r>
              <a:rPr lang="el-GR" dirty="0" smtClean="0"/>
              <a:t>. Πρακτικής, Γραμματεία) Ενστάσεις (εντός </a:t>
            </a:r>
            <a:r>
              <a:rPr lang="el-GR" dirty="0" smtClean="0"/>
              <a:t>5 </a:t>
            </a:r>
            <a:r>
              <a:rPr lang="el-GR" dirty="0" smtClean="0"/>
              <a:t>εργάσιμων ημερών από την ανάρτηση των </a:t>
            </a:r>
            <a:r>
              <a:rPr lang="el-GR" dirty="0" smtClean="0"/>
              <a:t>αποτελεσμάτων)</a:t>
            </a:r>
            <a:endParaRPr lang="el-G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l-GR" dirty="0" smtClean="0">
                <a:solidFill>
                  <a:srgbClr val="FF0000"/>
                </a:solidFill>
              </a:rPr>
              <a:t>ο Στάδιο: </a:t>
            </a:r>
            <a:r>
              <a:rPr lang="el-GR" dirty="0" smtClean="0"/>
              <a:t>Επικοινωνία του γραφείου πρακτικής άσκησης με τον φοιτητή(τηλεφωνική - </a:t>
            </a:r>
            <a:r>
              <a:rPr lang="en-US" dirty="0" smtClean="0"/>
              <a:t>email </a:t>
            </a:r>
            <a:r>
              <a:rPr lang="el-GR" dirty="0" smtClean="0"/>
              <a:t>), που τοποθετήθηκε </a:t>
            </a:r>
            <a:r>
              <a:rPr lang="el-GR" smtClean="0"/>
              <a:t>στο πρόγραμμα </a:t>
            </a:r>
            <a:r>
              <a:rPr lang="el-GR" dirty="0" smtClean="0"/>
              <a:t>ΕΣΠΑ </a:t>
            </a:r>
            <a:r>
              <a:rPr lang="el-GR" dirty="0" smtClean="0"/>
              <a:t>για τις διαδικασίες έναρξης πρακτικής άσκησης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Συγκέντρωση &amp; αποστολή δικαιολογητικών έναρξης πρακτικής άσκησης είτε στο γραφείο πρακτικής άσκησης είτε στο </a:t>
            </a:r>
            <a:r>
              <a:rPr lang="el-GR" dirty="0" err="1" smtClean="0"/>
              <a:t>email</a:t>
            </a:r>
            <a:r>
              <a:rPr lang="el-GR" dirty="0" smtClean="0"/>
              <a:t> </a:t>
            </a:r>
            <a:r>
              <a:rPr lang="el-GR" dirty="0" err="1" smtClean="0">
                <a:hlinkClick r:id="rId2"/>
              </a:rPr>
              <a:t>vmpartsoka@teiste.gr</a:t>
            </a:r>
            <a:r>
              <a:rPr lang="el-GR" dirty="0" smtClean="0"/>
              <a:t> :</a:t>
            </a:r>
          </a:p>
          <a:p>
            <a:pPr lvl="1"/>
            <a:r>
              <a:rPr lang="el-GR" dirty="0" smtClean="0"/>
              <a:t>1 φωτοτυπία της Ταυτότητας</a:t>
            </a:r>
          </a:p>
          <a:p>
            <a:pPr lvl="1"/>
            <a:r>
              <a:rPr lang="el-GR" dirty="0" smtClean="0"/>
              <a:t>1φωτοτυπία IBAN οποιασδήποτε τράπεζας (ατομικός ή πρώτο όνομα)</a:t>
            </a:r>
          </a:p>
          <a:p>
            <a:pPr lvl="1"/>
            <a:r>
              <a:rPr lang="el-GR" dirty="0" smtClean="0"/>
              <a:t>1 φωτοαντίγραφα Ασφαλιστικής ικανότητας (ΑΜΑ,ΑΜΚΑ,ΑΦΜ)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Εγγραφή σας στο </a:t>
            </a:r>
            <a:r>
              <a:rPr lang="el-GR" dirty="0" err="1" smtClean="0"/>
              <a:t>www.atlas.grnet.gr</a:t>
            </a:r>
            <a:r>
              <a:rPr lang="el-GR" dirty="0" smtClean="0"/>
              <a:t>  και επικοινωνία με τον φορέα σας για εγγραφή και έπειτα Δημιουργία Θέσης και Δημοσίευσή της σε περίπτωση που δεν έχει κάνει.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7272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Βήματα Πρακτικής Άσκησης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6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Σύμβαση και ηλεκτρονική της αποστολή στο </a:t>
            </a:r>
            <a:r>
              <a:rPr lang="el-GR" dirty="0" err="1" smtClean="0"/>
              <a:t>mail</a:t>
            </a:r>
            <a:r>
              <a:rPr lang="el-GR" dirty="0" smtClean="0"/>
              <a:t> σας (υπογραφή σας, υπογραφή/σφραγίδα φορέα και συμπλήρωση στοιχείων φορέα) </a:t>
            </a:r>
          </a:p>
          <a:p>
            <a:r>
              <a:rPr lang="en-US" sz="2500" dirty="0" smtClean="0">
                <a:solidFill>
                  <a:srgbClr val="FF0000"/>
                </a:solidFill>
              </a:rPr>
              <a:t>7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Ηλεκτρονική μόνο υποβολή Απογραφικού Εισόδου στο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https://praktiki-survey.teiste.gr/input/</a:t>
            </a:r>
            <a:endParaRPr lang="el-GR" dirty="0" smtClean="0"/>
          </a:p>
          <a:p>
            <a:r>
              <a:rPr lang="en-US" sz="2500" dirty="0" smtClean="0">
                <a:solidFill>
                  <a:srgbClr val="FF0000"/>
                </a:solidFill>
              </a:rPr>
              <a:t>8</a:t>
            </a:r>
            <a:r>
              <a:rPr lang="el-GR" sz="2500" dirty="0" smtClean="0">
                <a:solidFill>
                  <a:srgbClr val="FF0000"/>
                </a:solidFill>
              </a:rPr>
              <a:t>ο </a:t>
            </a:r>
            <a:r>
              <a:rPr lang="el-GR" sz="2500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Επιστροφή των αντιτύπων της Σύμβασης στο </a:t>
            </a:r>
            <a:r>
              <a:rPr lang="el-GR" dirty="0" err="1" smtClean="0"/>
              <a:t>Γρ</a:t>
            </a:r>
            <a:r>
              <a:rPr lang="el-GR" dirty="0" smtClean="0"/>
              <a:t>. Πρακτικής Άσκησης προκειμένου να</a:t>
            </a:r>
          </a:p>
          <a:p>
            <a:pPr marL="0" indent="0">
              <a:buNone/>
            </a:pPr>
            <a:r>
              <a:rPr lang="el-GR" dirty="0" smtClean="0"/>
              <a:t>υπογραφεί από τον Πρόεδρο του ΕΛΚΕ  ΤΕΙ Στερεάς Ελλάδος που είναι η ΤΕΛΕΥΤΑΙΑ υπογραφή που θα μπει</a:t>
            </a:r>
          </a:p>
          <a:p>
            <a:pPr marL="0" indent="0">
              <a:buNone/>
            </a:pPr>
            <a:r>
              <a:rPr lang="el-GR" dirty="0" smtClean="0"/>
              <a:t>στη Σύμβαση καθώς είναι ο ΕΡΓΟΔΟΤΗΣ σας.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Πραγματοποίηση της Πρακτικής Άσκησης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Στάδιο: </a:t>
            </a:r>
            <a:r>
              <a:rPr lang="el-GR" dirty="0" smtClean="0"/>
              <a:t>Μία εβδομάδα περίπου πριν την ολοκλήρωση της Πρακτικής σας Άσκηση θα σας σταλεί ενημερωτικό μήνυμα με αυτά που απαιτούνται προκειμένου να οδηγηθείτε στη φάση της πληρωμής.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03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>Αν ο φορέας μου δεν είναι στον</a:t>
            </a:r>
            <a:br>
              <a:rPr lang="el-GR" sz="2400" dirty="0"/>
            </a:br>
            <a:r>
              <a:rPr lang="el-GR" sz="2400" dirty="0"/>
              <a:t>ΑΤΛΑΝΤΑ ή/και δεν έχει αναρτήσει θέση;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Διευκολύνετε τον φορέα σας ακολουθώντας τα παρακάτω βήματα:</a:t>
            </a:r>
          </a:p>
          <a:p>
            <a:r>
              <a:rPr lang="el-GR" dirty="0" smtClean="0"/>
              <a:t>Είσοδος και Εγγραφή στον ΑΤΛΑΝΤΑ </a:t>
            </a:r>
            <a:r>
              <a:rPr lang="el-GR" dirty="0" err="1" smtClean="0"/>
              <a:t>atlas.grnet.gr</a:t>
            </a:r>
            <a:r>
              <a:rPr lang="el-GR" dirty="0" smtClean="0"/>
              <a:t> .</a:t>
            </a:r>
          </a:p>
          <a:p>
            <a:r>
              <a:rPr lang="el-GR" dirty="0" smtClean="0"/>
              <a:t>Εισαγωγή Θέσης/</a:t>
            </a:r>
            <a:r>
              <a:rPr lang="el-GR" dirty="0" err="1" smtClean="0"/>
              <a:t>εων</a:t>
            </a:r>
            <a:r>
              <a:rPr lang="el-GR" dirty="0" smtClean="0"/>
              <a:t> Πρακτικής Άσκησης</a:t>
            </a:r>
          </a:p>
          <a:p>
            <a:r>
              <a:rPr lang="el-GR" dirty="0" smtClean="0"/>
              <a:t>Σας γνωστοποιεί τον κωδικό θέσης ΑΤΛΑ και στη συνέχεια ενημερώνεται το γραφείο πρακτικής άσκησης</a:t>
            </a:r>
          </a:p>
          <a:p>
            <a:r>
              <a:rPr lang="el-GR" dirty="0" smtClean="0"/>
              <a:t>Για οποιαδήποτε κώλυμα στη διαδικασία επικοινωνείτε με το Γραφείο Αρωγής του ΑΤΛΑΝΤΑ. ☎ 215 </a:t>
            </a:r>
            <a:r>
              <a:rPr lang="el-GR" dirty="0" err="1" smtClean="0"/>
              <a:t>215</a:t>
            </a:r>
            <a:r>
              <a:rPr lang="el-GR" dirty="0" smtClean="0"/>
              <a:t> 7860. </a:t>
            </a:r>
          </a:p>
          <a:p>
            <a:pPr marL="0" indent="0">
              <a:buNone/>
            </a:pPr>
            <a:r>
              <a:rPr lang="el-GR" dirty="0" smtClean="0"/>
              <a:t>Ώρες</a:t>
            </a:r>
            <a:r>
              <a:rPr lang="el-GR" dirty="0"/>
              <a:t> </a:t>
            </a:r>
            <a:r>
              <a:rPr lang="el-GR" dirty="0" smtClean="0"/>
              <a:t>λειτουργίας: Δευτέρα έως Παρασκευή 09:00 πμ - 17:00 μμ.</a:t>
            </a:r>
          </a:p>
          <a:p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21288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09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Σημαντικές πληροφορίες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ΑΤΛΑΣ : η αντιστοίχιση της θέσης γίνεται από τον επιστημονικά υπεύθυνο του τμήματος</a:t>
            </a:r>
          </a:p>
          <a:p>
            <a:r>
              <a:rPr lang="el-GR" dirty="0" smtClean="0"/>
              <a:t>Λογαριασμός τράπεζας (μοναδικός δικαιούχος ή πρώτο όνομα)</a:t>
            </a:r>
          </a:p>
          <a:p>
            <a:r>
              <a:rPr lang="el-GR" dirty="0" smtClean="0"/>
              <a:t>Έξοδα ταχυμεταφορών (επιβαρύνουν το φοιτητή- </a:t>
            </a:r>
            <a:r>
              <a:rPr lang="el-GR" dirty="0" err="1" smtClean="0"/>
              <a:t>τρια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Ακύρωση Πρακτικής Άσκησης (πριν υπογραφτούν οι συμβάσεις ενημερώνουμε τον επιστημονικά </a:t>
            </a:r>
            <a:r>
              <a:rPr lang="el-GR" dirty="0" err="1" smtClean="0"/>
              <a:t>υπέθυνο</a:t>
            </a:r>
            <a:r>
              <a:rPr lang="el-GR" dirty="0" smtClean="0"/>
              <a:t> και γραφείο πρακτικής)</a:t>
            </a:r>
          </a:p>
          <a:p>
            <a:r>
              <a:rPr lang="el-GR" dirty="0" smtClean="0"/>
              <a:t>Οι φοιτητές πληρώνονται μια ενδιάμεση πληρωμή και μια στο τέλος της πρακτικής άσκησης</a:t>
            </a:r>
          </a:p>
          <a:p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093296"/>
            <a:ext cx="6157913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44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648</Words>
  <Application>Microsoft Office PowerPoint</Application>
  <PresentationFormat>Προβολή στην οθόνη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Δημοτικός</vt:lpstr>
      <vt:lpstr> ΜΗΧΑΝΙΚΩΝ ΠΛΗΡΟΦΟΡΙΚΗΣ ΤΕ  ΤΕΙ ΣΤΕΡΕΑΣ ΕΛΛΑΔΟΣ </vt:lpstr>
      <vt:lpstr> Πρόγραμμα Πρακτικής Άσκησης Φοιτητών</vt:lpstr>
      <vt:lpstr>Πρόγραμμα Πρακτικής Άσκησης Φοιτητών</vt:lpstr>
      <vt:lpstr>Γενικές Πληροφορίες</vt:lpstr>
      <vt:lpstr>Γενικές Πληροφορίες</vt:lpstr>
      <vt:lpstr>  Βήματα Πρακτικής Άσκησης</vt:lpstr>
      <vt:lpstr>Βήματα Πρακτικής Άσκησης</vt:lpstr>
      <vt:lpstr>     Αν ο φορέας μου δεν είναι στον ΑΤΛΑΝΤΑ ή/και δεν έχει αναρτήσει θέση;</vt:lpstr>
      <vt:lpstr>Σημαντικές πληροφορίες</vt:lpstr>
      <vt:lpstr>Σημαντικές πληροφορίες</vt:lpstr>
      <vt:lpstr>Ευχαριστώ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Πρόγραμμα Σπουδών: Νοσηλευτικής Πανεπιστήμιο Θεσσαλίας</dc:title>
  <dc:creator>elke-02</dc:creator>
  <cp:lastModifiedBy>hp</cp:lastModifiedBy>
  <cp:revision>33</cp:revision>
  <dcterms:created xsi:type="dcterms:W3CDTF">2019-09-10T05:42:50Z</dcterms:created>
  <dcterms:modified xsi:type="dcterms:W3CDTF">2020-09-20T13:44:37Z</dcterms:modified>
</cp:coreProperties>
</file>